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7" r:id="rId4"/>
    <p:sldId id="12523" r:id="rId5"/>
    <p:sldId id="12524" r:id="rId6"/>
    <p:sldId id="12525" r:id="rId7"/>
    <p:sldId id="260" r:id="rId8"/>
    <p:sldId id="392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4C1"/>
    <a:srgbClr val="B5DFE7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45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7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8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2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F9620-857C-461B-9CCB-E0DD0DA72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DCF190-CCA7-40EE-8216-5773B86FD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C5441F-FAE6-4876-8BDF-7F953500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06B0A-F5DA-4306-9417-9673B18A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9318CC-248E-41A2-B0BF-8E0FFB5F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7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A15C19-15D4-4AD4-A386-CD235BB3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756CB4-7E6C-4E14-9A09-9BC63EF69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53258-1D45-4CEF-A41E-F00E7660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16957F-E470-4046-B84B-DBE4C7FE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884D3B-B44E-4AC2-AB05-148AD90D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8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5B004F-C3D5-40E4-AAC4-EE99F2B1F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FD61F1-CAFD-452F-B34B-24FC536F1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441390-B5E0-4B40-A73B-4EDBBE15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CDCC9B-9458-438E-A74B-3990A2D1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79859-2364-439A-A607-067F5F93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6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9D97FB-3774-4940-8F06-CD64DC2F9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0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8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B5AD4-6C23-4D30-B336-E5E0104D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59D74-1DD9-4156-A8BD-5BEC47D4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A968EA-6D00-45D7-BCD4-1406280A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BD685C-F7CD-44C6-AEC1-D169022B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E6408-0D3E-4A82-944C-F5DF104E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378EE-0F46-4FAC-B377-4319FA86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AAB070-3B0A-41A8-AD1A-7E57174A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707497-8039-4CA6-90D7-F707CA80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23C579-677F-42B0-AE8D-BEB735E1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B51739-19B1-46EF-B1F1-D41B1134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DAB12-6FA0-4F8E-BFCB-EDFC1433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3BDFFA-1EC4-49C4-B29D-3EE7FCCB7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1F15E1-D437-4988-8281-09FDCD3D8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69EF19-FD79-4F07-9230-19E030B7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AFB3CE-242B-4128-83A1-D55A3354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C3E061-1960-43F2-9174-7A14F7ED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13023-1DC4-46C2-8545-774E47C1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026C8F-6509-4DF0-B180-59151B73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E5E29D-0B56-4112-AC69-FF8CE5E0F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46F16F-4216-47FA-8B93-52FED4D45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BD4AA7-76E3-4A20-A171-0442B8B27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2B8F37-A07D-4D9D-9FC0-557AFE67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A80C23-043D-43F1-B007-6467DB36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C96849-B256-444A-ACEF-E019623C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DB4F8-C974-4D98-8107-85D95798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C086A6-5A42-4026-B9BD-80920346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27382E-AB5B-4533-9A8C-21B02526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C01E7B-D450-4ECE-87CB-1B85029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2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6E4B6A-C2A0-4052-844F-FEA7B442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72A811-6B41-40B7-A53B-F9F02BAE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1E2373-C365-417E-85CB-7B3522C8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9008-AF4B-4C26-A1F1-11D88417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B066A3-6936-4A8F-BED2-28B09C6F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2A870C-C46F-4F62-A580-AA69F949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77F38E-774A-4BD3-BE56-89B6F643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FD0C65-4236-4D5B-B6DA-0D7C0EF5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7561A3-B317-44A1-96C1-5EE91BF5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A4771-72E3-4602-BA78-1068A612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3FF8AA-0C19-40D3-ABBC-0913C6377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8C31FA-160F-45E1-AA99-49FC25E11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860FB9-1F7A-474E-9641-343A6F65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A11BD4-A105-4952-8D82-414B0BE2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94F9D5-C252-479E-9454-086F5AA8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3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47D323-AFCB-4C36-9B8C-512CC5A5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DFA01F-6F12-4A02-90AC-1A048AC90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0B82B4-BECB-4A1A-A7C7-FD5CB35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B9F1F-BA42-4616-82A6-697176E6D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A53B5F-C503-4360-BF2B-EE8A1E5FF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7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hyperlink" Target="https://docs.google.com/spreadsheets/d/1PAgybEZAuQw4I0dc45YSMkwKfgYYJwfQ6hRD24J_MaQ/htmlview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aign.commonhealth.com.tw/main/love-mental-CH-543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docs.google.com/forms/d/e/1FAIpQLSciPEB3hKnBYA8CeHSKgWAfZDZ4yNOQijc3oKUV4C60cp6fKg/viewform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s://m.facebook.com/pohsin.tsai/posts/10221127629360379" TargetMode="External"/><Relationship Id="rId5" Type="http://schemas.openxmlformats.org/officeDocument/2006/relationships/hyperlink" Target="https://sites.google.com/tcpu.org.tw/tcpucanhelp/group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cyberangel.org.tw/tw/hot-activities/2021-covid-digital-literacy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s://docs.google.com/forms/d/e/1FAIpQLScl29BcliUus92GBpnKVOt0woGiDJ7NXu_lhh60rWcpdqumDQ/viewform" TargetMode="External"/><Relationship Id="rId5" Type="http://schemas.openxmlformats.org/officeDocument/2006/relationships/hyperlink" Target="https://www.youtube.com/channel/UC0Zk05zaqwNXJ8Fd_egkYc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s://lfh.edu.tw/childhow.pdf" TargetMode="External"/><Relationship Id="rId5" Type="http://schemas.openxmlformats.org/officeDocument/2006/relationships/hyperlink" Target="https://www.edu.tw/News_Content.aspx?state=F5D336F102ACBC68&amp;s=79C45ED3E1E99C26&amp;sms=169B8E91BB75571F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436CD1B-49C4-49C0-9B2E-9C3DD9EED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7043F4-2F63-4B76-8C74-90C795042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635924-7839-4B9A-9892-F74D4C8CC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191121-C691-49EF-8D2B-1E78CE5943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F6F7A61-9233-4232-A407-0E34F4525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E2585E-9DCD-4C53-B500-3FD0C3A159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771B2-8A7A-4044-8D59-AD440C68F6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97"/>
            <a:ext cx="12192000" cy="397637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00C00BD-EC89-4D7E-8509-0801512E12C4}"/>
              </a:ext>
            </a:extLst>
          </p:cNvPr>
          <p:cNvSpPr txBox="1"/>
          <p:nvPr/>
        </p:nvSpPr>
        <p:spPr>
          <a:xfrm>
            <a:off x="2976474" y="2326406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安心防疫懶人包</a:t>
            </a:r>
            <a:endParaRPr lang="zh-CN" alt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  <a:extLst>
              <a:ext uri="{FF2B5EF4-FFF2-40B4-BE49-F238E27FC236}">
                <a16:creationId xmlns:a16="http://schemas.microsoft.com/office/drawing/2014/main" id="{A500EDB8-310F-492C-8BC8-13A2E7B97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1D67311-47C9-4994-84BC-E941B18FE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5BBFFD-D2BA-4ADF-8CE3-7B9EE7DDF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632"/>
            <a:ext cx="2819942" cy="81654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85EA08F-D165-4CF1-9A27-14229548C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684"/>
            <a:ext cx="12192000" cy="3976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26A8FB-C8A5-4531-85E4-74887C55E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32525" y="4974501"/>
            <a:ext cx="5381398" cy="125668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5C56D15-4EF8-4834-B26B-CCB648399708}"/>
              </a:ext>
            </a:extLst>
          </p:cNvPr>
          <p:cNvGrpSpPr/>
          <p:nvPr/>
        </p:nvGrpSpPr>
        <p:grpSpPr>
          <a:xfrm>
            <a:off x="5237439" y="1375476"/>
            <a:ext cx="3531239" cy="3018415"/>
            <a:chOff x="6478808" y="1685435"/>
            <a:chExt cx="4329448" cy="370070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9C5CAF-04E4-40FB-A2C0-37C752F946A3}"/>
                </a:ext>
              </a:extLst>
            </p:cNvPr>
            <p:cNvSpPr/>
            <p:nvPr/>
          </p:nvSpPr>
          <p:spPr>
            <a:xfrm>
              <a:off x="6478808" y="1685435"/>
              <a:ext cx="4249643" cy="795337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5398FAB-C94D-437D-8ABC-B76CBDDDC20D}"/>
                </a:ext>
              </a:extLst>
            </p:cNvPr>
            <p:cNvSpPr/>
            <p:nvPr/>
          </p:nvSpPr>
          <p:spPr>
            <a:xfrm>
              <a:off x="6605806" y="1787033"/>
              <a:ext cx="592138" cy="592137"/>
            </a:xfrm>
            <a:prstGeom prst="rect">
              <a:avLst/>
            </a:prstGeom>
            <a:solidFill>
              <a:srgbClr val="F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99" dirty="0">
                  <a:solidFill>
                    <a:schemeClr val="accent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1</a:t>
              </a:r>
              <a:endParaRPr lang="zh-CN" altLang="en-US" sz="3199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文本框 6">
              <a:extLst>
                <a:ext uri="{FF2B5EF4-FFF2-40B4-BE49-F238E27FC236}">
                  <a16:creationId xmlns:a16="http://schemas.microsoft.com/office/drawing/2014/main" id="{7AE58AE7-CDA0-43FE-BE88-C00641BD7658}"/>
                </a:ext>
              </a:extLst>
            </p:cNvPr>
            <p:cNvSpPr txBox="1"/>
            <p:nvPr/>
          </p:nvSpPr>
          <p:spPr>
            <a:xfrm>
              <a:off x="7563072" y="1808578"/>
              <a:ext cx="2867838" cy="566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線上學習資源包</a:t>
              </a:r>
              <a:endPara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F3BC3ED-2CB7-4743-9739-FC0C9F7A58CB}"/>
                </a:ext>
              </a:extLst>
            </p:cNvPr>
            <p:cNvSpPr/>
            <p:nvPr/>
          </p:nvSpPr>
          <p:spPr>
            <a:xfrm>
              <a:off x="6478808" y="2649047"/>
              <a:ext cx="4249643" cy="795339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A5ED5BF-1020-4192-A8FD-E71EB8CDF770}"/>
                </a:ext>
              </a:extLst>
            </p:cNvPr>
            <p:cNvSpPr/>
            <p:nvPr/>
          </p:nvSpPr>
          <p:spPr>
            <a:xfrm>
              <a:off x="6605808" y="2750645"/>
              <a:ext cx="592138" cy="592138"/>
            </a:xfrm>
            <a:prstGeom prst="rect">
              <a:avLst/>
            </a:prstGeom>
            <a:solidFill>
              <a:srgbClr val="F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99" dirty="0">
                  <a:solidFill>
                    <a:schemeClr val="accent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</a:t>
              </a:r>
              <a:endParaRPr lang="zh-CN" altLang="en-US" sz="3199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D533A5C9-5C2E-457C-8DE6-69924063175D}"/>
                </a:ext>
              </a:extLst>
            </p:cNvPr>
            <p:cNvSpPr txBox="1"/>
            <p:nvPr/>
          </p:nvSpPr>
          <p:spPr>
            <a:xfrm>
              <a:off x="7563071" y="2772193"/>
              <a:ext cx="2867838" cy="566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居家抗疫心生活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9F965BC-BDF7-4814-BE66-6859D995334F}"/>
                </a:ext>
              </a:extLst>
            </p:cNvPr>
            <p:cNvSpPr/>
            <p:nvPr/>
          </p:nvSpPr>
          <p:spPr>
            <a:xfrm>
              <a:off x="6478808" y="3627191"/>
              <a:ext cx="4249643" cy="796925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925864C-6CFD-4859-8746-9D9FD66C2854}"/>
                </a:ext>
              </a:extLst>
            </p:cNvPr>
            <p:cNvSpPr/>
            <p:nvPr/>
          </p:nvSpPr>
          <p:spPr>
            <a:xfrm>
              <a:off x="6605808" y="3728791"/>
              <a:ext cx="592138" cy="593725"/>
            </a:xfrm>
            <a:prstGeom prst="rect">
              <a:avLst/>
            </a:prstGeom>
            <a:solidFill>
              <a:srgbClr val="F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99" dirty="0">
                  <a:solidFill>
                    <a:schemeClr val="accent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</a:t>
              </a:r>
              <a:endParaRPr lang="zh-CN" altLang="en-US" sz="3199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E1604AFF-AE25-4B9F-B716-1FFDB9CBC39B}"/>
                </a:ext>
              </a:extLst>
            </p:cNvPr>
            <p:cNvSpPr txBox="1"/>
            <p:nvPr/>
          </p:nvSpPr>
          <p:spPr>
            <a:xfrm>
              <a:off x="7563071" y="3750338"/>
              <a:ext cx="2867838" cy="566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居家親子互動網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7D9E068-D90D-4402-BDDA-5FB1D87B6AA4}"/>
                </a:ext>
              </a:extLst>
            </p:cNvPr>
            <p:cNvSpPr/>
            <p:nvPr/>
          </p:nvSpPr>
          <p:spPr>
            <a:xfrm>
              <a:off x="6478808" y="4590804"/>
              <a:ext cx="4249643" cy="795337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F1DBD02-A8D2-4757-861D-C2E3C977C2B7}"/>
                </a:ext>
              </a:extLst>
            </p:cNvPr>
            <p:cNvSpPr/>
            <p:nvPr/>
          </p:nvSpPr>
          <p:spPr>
            <a:xfrm>
              <a:off x="6605808" y="4692404"/>
              <a:ext cx="592138" cy="592137"/>
            </a:xfrm>
            <a:prstGeom prst="rect">
              <a:avLst/>
            </a:prstGeom>
            <a:solidFill>
              <a:srgbClr val="F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199" dirty="0">
                  <a:solidFill>
                    <a:schemeClr val="accent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4</a:t>
              </a:r>
              <a:endParaRPr lang="zh-CN" altLang="en-US" sz="3199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文本框 15">
              <a:extLst>
                <a:ext uri="{FF2B5EF4-FFF2-40B4-BE49-F238E27FC236}">
                  <a16:creationId xmlns:a16="http://schemas.microsoft.com/office/drawing/2014/main" id="{DD301AE3-D20E-44ED-9D88-93FDCD235E26}"/>
                </a:ext>
              </a:extLst>
            </p:cNvPr>
            <p:cNvSpPr txBox="1"/>
            <p:nvPr/>
          </p:nvSpPr>
          <p:spPr>
            <a:xfrm>
              <a:off x="7563071" y="4713950"/>
              <a:ext cx="3245185" cy="566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疫情紓困補貼方案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695E104-6BA8-4EF7-BA79-05600D93D0E1}"/>
              </a:ext>
            </a:extLst>
          </p:cNvPr>
          <p:cNvGrpSpPr/>
          <p:nvPr/>
        </p:nvGrpSpPr>
        <p:grpSpPr>
          <a:xfrm rot="5400000">
            <a:off x="2754515" y="2292474"/>
            <a:ext cx="3018415" cy="1184418"/>
            <a:chOff x="1971676" y="1856346"/>
            <a:chExt cx="8278594" cy="335146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52DAEA1-0BD2-4DC7-B105-8D06CDEA8385}"/>
                </a:ext>
              </a:extLst>
            </p:cNvPr>
            <p:cNvSpPr/>
            <p:nvPr/>
          </p:nvSpPr>
          <p:spPr>
            <a:xfrm rot="16200000">
              <a:off x="4811890" y="-237137"/>
              <a:ext cx="2596797" cy="750689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999" spc="600" dirty="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主目</a:t>
              </a:r>
              <a:r>
                <a:rPr lang="zh-TW" altLang="en-US" sz="3999" spc="600" dirty="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錄</a:t>
              </a:r>
              <a:endParaRPr lang="zh-CN" altLang="en-US" sz="3999" spc="6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1003DB6-2026-4B1D-A7F1-5B3AFF7B0638}"/>
                </a:ext>
              </a:extLst>
            </p:cNvPr>
            <p:cNvSpPr/>
            <p:nvPr/>
          </p:nvSpPr>
          <p:spPr>
            <a:xfrm>
              <a:off x="1971675" y="1856347"/>
              <a:ext cx="8278594" cy="335146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7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E481D4C-1ACE-4503-AFC2-41A7D5E82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3952" r="20863" b="3636"/>
          <a:stretch>
            <a:fillRect/>
          </a:stretch>
        </p:blipFill>
        <p:spPr>
          <a:xfrm>
            <a:off x="2046264" y="2352297"/>
            <a:ext cx="3646009" cy="3646009"/>
          </a:xfrm>
          <a:custGeom>
            <a:avLst/>
            <a:gdLst>
              <a:gd name="connsiteX0" fmla="*/ 1381496 w 2762992"/>
              <a:gd name="connsiteY0" fmla="*/ 0 h 2762992"/>
              <a:gd name="connsiteX1" fmla="*/ 2762992 w 2762992"/>
              <a:gd name="connsiteY1" fmla="*/ 1381496 h 2762992"/>
              <a:gd name="connsiteX2" fmla="*/ 1381496 w 2762992"/>
              <a:gd name="connsiteY2" fmla="*/ 2762992 h 2762992"/>
              <a:gd name="connsiteX3" fmla="*/ 0 w 2762992"/>
              <a:gd name="connsiteY3" fmla="*/ 1381496 h 2762992"/>
              <a:gd name="connsiteX4" fmla="*/ 1381496 w 2762992"/>
              <a:gd name="connsiteY4" fmla="*/ 0 h 27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992" h="2762992">
                <a:moveTo>
                  <a:pt x="1381496" y="0"/>
                </a:moveTo>
                <a:cubicBezTo>
                  <a:pt x="2144475" y="0"/>
                  <a:pt x="2762992" y="618517"/>
                  <a:pt x="2762992" y="1381496"/>
                </a:cubicBezTo>
                <a:cubicBezTo>
                  <a:pt x="2762992" y="2144475"/>
                  <a:pt x="2144475" y="2762992"/>
                  <a:pt x="1381496" y="2762992"/>
                </a:cubicBezTo>
                <a:cubicBezTo>
                  <a:pt x="618517" y="2762992"/>
                  <a:pt x="0" y="2144475"/>
                  <a:pt x="0" y="1381496"/>
                </a:cubicBezTo>
                <a:cubicBezTo>
                  <a:pt x="0" y="618517"/>
                  <a:pt x="618517" y="0"/>
                  <a:pt x="1381496" y="0"/>
                </a:cubicBezTo>
                <a:close/>
              </a:path>
            </a:pathLst>
          </a:custGeom>
          <a:noFill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73509" y="1513096"/>
            <a:ext cx="4663495" cy="4666949"/>
          </a:xfrm>
          <a:prstGeom prst="ellipse">
            <a:avLst/>
          </a:prstGeom>
          <a:noFill/>
          <a:ln w="9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30" eaLnBrk="1" hangingPunct="1">
              <a:spcBef>
                <a:spcPct val="0"/>
              </a:spcBef>
              <a:buNone/>
            </a:pPr>
            <a:endParaRPr lang="zh-CN" altLang="en-US" sz="1733" b="1">
              <a:solidFill>
                <a:srgbClr val="39393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318328" y="1609277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22933" y="2534860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251454" y="3601743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611120" y="4563537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30" eaLnBrk="1" hangingPunct="1">
              <a:spcBef>
                <a:spcPct val="0"/>
              </a:spcBef>
              <a:buNone/>
            </a:pPr>
            <a:endParaRPr lang="zh-CN" altLang="en-US" sz="1733" b="1">
              <a:solidFill>
                <a:srgbClr val="325F0B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776450" y="4984140"/>
            <a:ext cx="1260620" cy="6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Online learning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201714" y="1418572"/>
            <a:ext cx="4639468" cy="45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dirty="0">
                <a:hlinkClick r:id="rId5"/>
              </a:rPr>
              <a:t>線上資源整理（兒少版） </a:t>
            </a:r>
            <a:r>
              <a:rPr lang="en-US" altLang="zh-TW" dirty="0">
                <a:hlinkClick r:id="rId5"/>
              </a:rPr>
              <a:t>- Google </a:t>
            </a:r>
            <a:r>
              <a:rPr lang="zh-TW" altLang="en-US" dirty="0">
                <a:hlinkClick r:id="rId5"/>
              </a:rPr>
              <a:t>雲端硬碟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931837" y="2443588"/>
            <a:ext cx="3824889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dirty="0"/>
              <a:t>線上桌遊</a:t>
            </a:r>
            <a:r>
              <a:rPr lang="en-US" altLang="zh-TW" dirty="0"/>
              <a:t>https://www.batalk.fun/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084909" y="3578120"/>
            <a:ext cx="4511346" cy="8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530">
              <a:lnSpc>
                <a:spcPct val="150000"/>
              </a:lnSpc>
            </a:pPr>
            <a:r>
              <a:rPr lang="zh-TW" altLang="en-US" dirty="0"/>
              <a:t>線上桌遊</a:t>
            </a:r>
            <a:r>
              <a:rPr lang="en-US" altLang="zh-TW" dirty="0"/>
              <a:t>https://zh.boardgamearena.com/</a:t>
            </a:r>
          </a:p>
          <a:p>
            <a:pPr defTabSz="913530">
              <a:lnSpc>
                <a:spcPct val="150000"/>
              </a:lnSpc>
            </a:pPr>
            <a:endParaRPr lang="en-US" altLang="zh-CN" sz="1333" dirty="0">
              <a:solidFill>
                <a:prstClr val="black">
                  <a:lumMod val="85000"/>
                  <a:lumOff val="15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E614458-8D90-4364-8A72-F6CF9941F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2055C90-EBD3-4A84-BD86-A8D446A4542A}"/>
              </a:ext>
            </a:extLst>
          </p:cNvPr>
          <p:cNvSpPr txBox="1"/>
          <p:nvPr/>
        </p:nvSpPr>
        <p:spPr>
          <a:xfrm>
            <a:off x="2935706" y="51437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線上學習資源包</a:t>
            </a:r>
            <a:endParaRPr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27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29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31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E481D4C-1ACE-4503-AFC2-41A7D5E82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3952" r="20863" b="3636"/>
          <a:stretch>
            <a:fillRect/>
          </a:stretch>
        </p:blipFill>
        <p:spPr>
          <a:xfrm>
            <a:off x="2046264" y="2352297"/>
            <a:ext cx="3646009" cy="3646009"/>
          </a:xfrm>
          <a:custGeom>
            <a:avLst/>
            <a:gdLst>
              <a:gd name="connsiteX0" fmla="*/ 1381496 w 2762992"/>
              <a:gd name="connsiteY0" fmla="*/ 0 h 2762992"/>
              <a:gd name="connsiteX1" fmla="*/ 2762992 w 2762992"/>
              <a:gd name="connsiteY1" fmla="*/ 1381496 h 2762992"/>
              <a:gd name="connsiteX2" fmla="*/ 1381496 w 2762992"/>
              <a:gd name="connsiteY2" fmla="*/ 2762992 h 2762992"/>
              <a:gd name="connsiteX3" fmla="*/ 0 w 2762992"/>
              <a:gd name="connsiteY3" fmla="*/ 1381496 h 2762992"/>
              <a:gd name="connsiteX4" fmla="*/ 1381496 w 2762992"/>
              <a:gd name="connsiteY4" fmla="*/ 0 h 27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992" h="2762992">
                <a:moveTo>
                  <a:pt x="1381496" y="0"/>
                </a:moveTo>
                <a:cubicBezTo>
                  <a:pt x="2144475" y="0"/>
                  <a:pt x="2762992" y="618517"/>
                  <a:pt x="2762992" y="1381496"/>
                </a:cubicBezTo>
                <a:cubicBezTo>
                  <a:pt x="2762992" y="2144475"/>
                  <a:pt x="2144475" y="2762992"/>
                  <a:pt x="1381496" y="2762992"/>
                </a:cubicBezTo>
                <a:cubicBezTo>
                  <a:pt x="618517" y="2762992"/>
                  <a:pt x="0" y="2144475"/>
                  <a:pt x="0" y="1381496"/>
                </a:cubicBezTo>
                <a:cubicBezTo>
                  <a:pt x="0" y="618517"/>
                  <a:pt x="618517" y="0"/>
                  <a:pt x="1381496" y="0"/>
                </a:cubicBezTo>
                <a:close/>
              </a:path>
            </a:pathLst>
          </a:custGeom>
          <a:noFill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73509" y="1513096"/>
            <a:ext cx="4663495" cy="4666949"/>
          </a:xfrm>
          <a:prstGeom prst="ellipse">
            <a:avLst/>
          </a:prstGeom>
          <a:noFill/>
          <a:ln w="9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30" eaLnBrk="1" hangingPunct="1">
              <a:spcBef>
                <a:spcPct val="0"/>
              </a:spcBef>
              <a:buNone/>
            </a:pPr>
            <a:endParaRPr lang="zh-CN" altLang="en-US" sz="1733" b="1">
              <a:solidFill>
                <a:srgbClr val="39393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318328" y="1609277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22933" y="4668624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22933" y="2534860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251454" y="3601743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170553" y="4608176"/>
            <a:ext cx="1260620" cy="6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Online learning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201713" y="1418572"/>
            <a:ext cx="5394541" cy="8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dirty="0">
                <a:hlinkClick r:id="rId5"/>
              </a:rPr>
              <a:t>在宅抗疫心生活線上心理健康支持方案 </a:t>
            </a:r>
            <a:r>
              <a:rPr lang="en-US" altLang="zh-TW" dirty="0">
                <a:hlinkClick r:id="rId5"/>
              </a:rPr>
              <a:t>- </a:t>
            </a:r>
            <a:r>
              <a:rPr lang="zh-TW" altLang="en-US" dirty="0">
                <a:hlinkClick r:id="rId5"/>
              </a:rPr>
              <a:t>線上團體 </a:t>
            </a:r>
            <a:r>
              <a:rPr lang="en-US" altLang="zh-TW" dirty="0">
                <a:hlinkClick r:id="rId5"/>
              </a:rPr>
              <a:t>(google.com)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702471" y="2375642"/>
            <a:ext cx="4886495" cy="6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dirty="0">
                <a:hlinkClick r:id="rId6"/>
              </a:rPr>
              <a:t>蔡伯鑫 </a:t>
            </a:r>
            <a:r>
              <a:rPr lang="en-US" altLang="zh-TW" dirty="0">
                <a:hlinkClick r:id="rId6"/>
              </a:rPr>
              <a:t>- </a:t>
            </a:r>
            <a:r>
              <a:rPr lang="zh-TW" altLang="en-US" dirty="0">
                <a:hlinkClick r:id="rId6"/>
              </a:rPr>
              <a:t>一連</a:t>
            </a:r>
            <a:r>
              <a:rPr lang="en-US" altLang="zh-TW" dirty="0">
                <a:hlinkClick r:id="rId6"/>
              </a:rPr>
              <a:t>15</a:t>
            </a:r>
            <a:r>
              <a:rPr lang="zh-TW" altLang="en-US" dirty="0">
                <a:hlinkClick r:id="rId6"/>
              </a:rPr>
              <a:t>場「</a:t>
            </a:r>
            <a:r>
              <a:rPr lang="en-US" altLang="zh-TW" dirty="0">
                <a:hlinkClick r:id="rId6"/>
              </a:rPr>
              <a:t>#</a:t>
            </a:r>
            <a:r>
              <a:rPr lang="zh-TW" altLang="en-US" dirty="0">
                <a:hlinkClick r:id="rId6"/>
              </a:rPr>
              <a:t>愛在瘟疫蔓延時」的名家開講，讓你出現選擇障礙了嗎？</a:t>
            </a:r>
            <a:r>
              <a:rPr lang="en-US" altLang="zh-TW" dirty="0">
                <a:hlinkClick r:id="rId6"/>
              </a:rPr>
              <a:t>... | Facebook</a:t>
            </a:r>
            <a:endParaRPr lang="en-US" altLang="zh-TW" dirty="0"/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6975040" y="3336904"/>
            <a:ext cx="5037818" cy="9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530">
              <a:lnSpc>
                <a:spcPct val="150000"/>
              </a:lnSpc>
            </a:pPr>
            <a:r>
              <a:rPr lang="en-US" altLang="zh-TW" dirty="0">
                <a:hlinkClick r:id="rId7"/>
              </a:rPr>
              <a:t>(</a:t>
            </a:r>
            <a:r>
              <a:rPr lang="zh-TW" altLang="en-US" dirty="0">
                <a:hlinkClick r:id="rId7"/>
              </a:rPr>
              <a:t>本活動改線上辦理</a:t>
            </a:r>
            <a:r>
              <a:rPr lang="en-US" altLang="zh-TW" dirty="0">
                <a:hlinkClick r:id="rId7"/>
              </a:rPr>
              <a:t>)</a:t>
            </a:r>
            <a:r>
              <a:rPr lang="zh-TW" altLang="en-US" dirty="0">
                <a:hlinkClick r:id="rId7"/>
              </a:rPr>
              <a:t>聊心療心工作坊</a:t>
            </a:r>
            <a:r>
              <a:rPr lang="en-US" altLang="zh-TW" dirty="0">
                <a:hlinkClick r:id="rId7"/>
              </a:rPr>
              <a:t>(</a:t>
            </a:r>
            <a:r>
              <a:rPr lang="zh-TW" altLang="en-US" dirty="0">
                <a:hlinkClick r:id="rId7"/>
              </a:rPr>
              <a:t>第一梯次</a:t>
            </a:r>
            <a:r>
              <a:rPr lang="en-US" altLang="zh-TW" dirty="0">
                <a:hlinkClick r:id="rId7"/>
              </a:rPr>
              <a:t>) (google.com)</a:t>
            </a:r>
            <a:endParaRPr lang="en-US" altLang="zh-CN" sz="1333" dirty="0">
              <a:solidFill>
                <a:prstClr val="black">
                  <a:lumMod val="85000"/>
                  <a:lumOff val="15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694149" y="4452071"/>
            <a:ext cx="5599599" cy="9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530">
              <a:lnSpc>
                <a:spcPct val="150000"/>
              </a:lnSpc>
            </a:pPr>
            <a:r>
              <a:rPr lang="en-US" altLang="zh-TW" dirty="0">
                <a:hlinkClick r:id="rId8"/>
              </a:rPr>
              <a:t>【</a:t>
            </a:r>
            <a:r>
              <a:rPr lang="zh-TW" altLang="en-US" dirty="0">
                <a:hlinkClick r:id="rId8"/>
              </a:rPr>
              <a:t>線上直播 免費報名</a:t>
            </a:r>
            <a:r>
              <a:rPr lang="en-US" altLang="zh-TW" dirty="0">
                <a:hlinkClick r:id="rId8"/>
              </a:rPr>
              <a:t>】15</a:t>
            </a:r>
            <a:r>
              <a:rPr lang="zh-TW" altLang="en-US" dirty="0">
                <a:hlinkClick r:id="rId8"/>
              </a:rPr>
              <a:t>位身心靈名家談心｜身心靈花園－愛在瘟疫蔓延時 </a:t>
            </a:r>
            <a:r>
              <a:rPr lang="en-US" altLang="zh-TW" dirty="0">
                <a:hlinkClick r:id="rId8"/>
              </a:rPr>
              <a:t>(commonhealth.com.tw)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E614458-8D90-4364-8A72-F6CF9941F7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2055C90-EBD3-4A84-BD86-A8D446A4542A}"/>
              </a:ext>
            </a:extLst>
          </p:cNvPr>
          <p:cNvSpPr txBox="1"/>
          <p:nvPr/>
        </p:nvSpPr>
        <p:spPr>
          <a:xfrm>
            <a:off x="2935706" y="51437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居家抗疫心生活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0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23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25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27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29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5" grpId="0" autoUpdateAnimBg="0"/>
      <p:bldP spid="16" grpId="0"/>
      <p:bldP spid="17" grpId="0"/>
      <p:bldP spid="18" grpId="0"/>
      <p:bldP spid="1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E481D4C-1ACE-4503-AFC2-41A7D5E82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3952" r="20863" b="3636"/>
          <a:stretch>
            <a:fillRect/>
          </a:stretch>
        </p:blipFill>
        <p:spPr>
          <a:xfrm>
            <a:off x="2046264" y="2352297"/>
            <a:ext cx="3646009" cy="3646009"/>
          </a:xfrm>
          <a:custGeom>
            <a:avLst/>
            <a:gdLst>
              <a:gd name="connsiteX0" fmla="*/ 1381496 w 2762992"/>
              <a:gd name="connsiteY0" fmla="*/ 0 h 2762992"/>
              <a:gd name="connsiteX1" fmla="*/ 2762992 w 2762992"/>
              <a:gd name="connsiteY1" fmla="*/ 1381496 h 2762992"/>
              <a:gd name="connsiteX2" fmla="*/ 1381496 w 2762992"/>
              <a:gd name="connsiteY2" fmla="*/ 2762992 h 2762992"/>
              <a:gd name="connsiteX3" fmla="*/ 0 w 2762992"/>
              <a:gd name="connsiteY3" fmla="*/ 1381496 h 2762992"/>
              <a:gd name="connsiteX4" fmla="*/ 1381496 w 2762992"/>
              <a:gd name="connsiteY4" fmla="*/ 0 h 27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992" h="2762992">
                <a:moveTo>
                  <a:pt x="1381496" y="0"/>
                </a:moveTo>
                <a:cubicBezTo>
                  <a:pt x="2144475" y="0"/>
                  <a:pt x="2762992" y="618517"/>
                  <a:pt x="2762992" y="1381496"/>
                </a:cubicBezTo>
                <a:cubicBezTo>
                  <a:pt x="2762992" y="2144475"/>
                  <a:pt x="2144475" y="2762992"/>
                  <a:pt x="1381496" y="2762992"/>
                </a:cubicBezTo>
                <a:cubicBezTo>
                  <a:pt x="618517" y="2762992"/>
                  <a:pt x="0" y="2144475"/>
                  <a:pt x="0" y="1381496"/>
                </a:cubicBezTo>
                <a:cubicBezTo>
                  <a:pt x="0" y="618517"/>
                  <a:pt x="618517" y="0"/>
                  <a:pt x="1381496" y="0"/>
                </a:cubicBezTo>
                <a:close/>
              </a:path>
            </a:pathLst>
          </a:custGeom>
          <a:noFill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73509" y="1513096"/>
            <a:ext cx="4663495" cy="4666949"/>
          </a:xfrm>
          <a:prstGeom prst="ellipse">
            <a:avLst/>
          </a:prstGeom>
          <a:noFill/>
          <a:ln w="9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30" eaLnBrk="1" hangingPunct="1">
              <a:spcBef>
                <a:spcPct val="0"/>
              </a:spcBef>
              <a:buNone/>
            </a:pPr>
            <a:endParaRPr lang="zh-CN" altLang="en-US" sz="1733" b="1">
              <a:solidFill>
                <a:srgbClr val="39393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318328" y="1609277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22933" y="2534860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251454" y="3601743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170553" y="4608176"/>
            <a:ext cx="1260620" cy="6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Online learning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201713" y="1418572"/>
            <a:ext cx="5394541" cy="4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TW" dirty="0">
                <a:hlinkClick r:id="rId5"/>
              </a:rPr>
              <a:t>(6) </a:t>
            </a:r>
            <a:r>
              <a:rPr lang="zh-TW" altLang="en-US" dirty="0">
                <a:hlinkClick r:id="rId5"/>
              </a:rPr>
              <a:t>紙風車劇團 </a:t>
            </a:r>
            <a:r>
              <a:rPr lang="en-US" altLang="zh-TW" dirty="0">
                <a:hlinkClick r:id="rId5"/>
              </a:rPr>
              <a:t>- YouTube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702471" y="2375642"/>
            <a:ext cx="4886495" cy="6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dirty="0">
                <a:hlinkClick r:id="rId6"/>
              </a:rPr>
              <a:t>親子不尬聊，溝通沒煩惱</a:t>
            </a:r>
            <a:r>
              <a:rPr lang="en-US" altLang="zh-TW" dirty="0">
                <a:hlinkClick r:id="rId6"/>
              </a:rPr>
              <a:t>(</a:t>
            </a:r>
            <a:r>
              <a:rPr lang="zh-TW" altLang="en-US" dirty="0">
                <a:hlinkClick r:id="rId6"/>
              </a:rPr>
              <a:t>本活動改線上辦理</a:t>
            </a:r>
            <a:r>
              <a:rPr lang="en-US" altLang="zh-TW" dirty="0">
                <a:hlinkClick r:id="rId6"/>
              </a:rPr>
              <a:t>) (google.com)</a:t>
            </a:r>
            <a:endParaRPr lang="en-US" altLang="zh-TW" dirty="0"/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6975040" y="3336904"/>
            <a:ext cx="5037818" cy="87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530">
              <a:lnSpc>
                <a:spcPct val="150000"/>
              </a:lnSpc>
            </a:pPr>
            <a:r>
              <a:rPr lang="zh-TW" altLang="en-US" dirty="0">
                <a:hlinkClick r:id="rId7"/>
              </a:rPr>
              <a:t>疫情下的數位教養 </a:t>
            </a:r>
            <a:r>
              <a:rPr lang="en-US" altLang="zh-TW" dirty="0">
                <a:hlinkClick r:id="rId7"/>
              </a:rPr>
              <a:t>(</a:t>
            </a:r>
            <a:r>
              <a:rPr lang="zh-TW" altLang="en-US" dirty="0">
                <a:hlinkClick r:id="rId7"/>
              </a:rPr>
              <a:t>線上系列講座</a:t>
            </a:r>
            <a:r>
              <a:rPr lang="en-US" altLang="zh-TW" dirty="0">
                <a:hlinkClick r:id="rId7"/>
              </a:rPr>
              <a:t>) (cyberangel.org.tw)</a:t>
            </a:r>
            <a:endParaRPr lang="en-US" altLang="zh-CN" sz="1333" dirty="0">
              <a:solidFill>
                <a:prstClr val="black">
                  <a:lumMod val="85000"/>
                  <a:lumOff val="15000"/>
                </a:prst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E614458-8D90-4364-8A72-F6CF9941F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2055C90-EBD3-4A84-BD86-A8D446A4542A}"/>
              </a:ext>
            </a:extLst>
          </p:cNvPr>
          <p:cNvSpPr txBox="1"/>
          <p:nvPr/>
        </p:nvSpPr>
        <p:spPr>
          <a:xfrm>
            <a:off x="2935706" y="51437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居家親子互動網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3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21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23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25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5" grpId="0" autoUpdateAnimBg="0"/>
      <p:bldP spid="16" grpId="0"/>
      <p:bldP spid="17" grpId="0"/>
      <p:bldP spid="1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E481D4C-1ACE-4503-AFC2-41A7D5E82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3952" r="20863" b="3636"/>
          <a:stretch>
            <a:fillRect/>
          </a:stretch>
        </p:blipFill>
        <p:spPr>
          <a:xfrm>
            <a:off x="2046264" y="2352297"/>
            <a:ext cx="3646009" cy="3646009"/>
          </a:xfrm>
          <a:custGeom>
            <a:avLst/>
            <a:gdLst>
              <a:gd name="connsiteX0" fmla="*/ 1381496 w 2762992"/>
              <a:gd name="connsiteY0" fmla="*/ 0 h 2762992"/>
              <a:gd name="connsiteX1" fmla="*/ 2762992 w 2762992"/>
              <a:gd name="connsiteY1" fmla="*/ 1381496 h 2762992"/>
              <a:gd name="connsiteX2" fmla="*/ 1381496 w 2762992"/>
              <a:gd name="connsiteY2" fmla="*/ 2762992 h 2762992"/>
              <a:gd name="connsiteX3" fmla="*/ 0 w 2762992"/>
              <a:gd name="connsiteY3" fmla="*/ 1381496 h 2762992"/>
              <a:gd name="connsiteX4" fmla="*/ 1381496 w 2762992"/>
              <a:gd name="connsiteY4" fmla="*/ 0 h 27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992" h="2762992">
                <a:moveTo>
                  <a:pt x="1381496" y="0"/>
                </a:moveTo>
                <a:cubicBezTo>
                  <a:pt x="2144475" y="0"/>
                  <a:pt x="2762992" y="618517"/>
                  <a:pt x="2762992" y="1381496"/>
                </a:cubicBezTo>
                <a:cubicBezTo>
                  <a:pt x="2762992" y="2144475"/>
                  <a:pt x="2144475" y="2762992"/>
                  <a:pt x="1381496" y="2762992"/>
                </a:cubicBezTo>
                <a:cubicBezTo>
                  <a:pt x="618517" y="2762992"/>
                  <a:pt x="0" y="2144475"/>
                  <a:pt x="0" y="1381496"/>
                </a:cubicBezTo>
                <a:cubicBezTo>
                  <a:pt x="0" y="618517"/>
                  <a:pt x="618517" y="0"/>
                  <a:pt x="1381496" y="0"/>
                </a:cubicBezTo>
                <a:close/>
              </a:path>
            </a:pathLst>
          </a:custGeom>
          <a:noFill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73509" y="1513096"/>
            <a:ext cx="4663495" cy="4666949"/>
          </a:xfrm>
          <a:prstGeom prst="ellipse">
            <a:avLst/>
          </a:prstGeom>
          <a:noFill/>
          <a:ln w="9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30" eaLnBrk="1" hangingPunct="1">
              <a:spcBef>
                <a:spcPct val="0"/>
              </a:spcBef>
              <a:buNone/>
            </a:pPr>
            <a:endParaRPr lang="zh-CN" altLang="en-US" sz="1733" b="1">
              <a:solidFill>
                <a:srgbClr val="39393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318328" y="1609277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22933" y="2534860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903913" y="4085247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30" eaLnBrk="1" hangingPunct="1">
              <a:spcBef>
                <a:spcPct val="0"/>
              </a:spcBef>
              <a:buNone/>
            </a:pPr>
            <a:endParaRPr lang="zh-CN" altLang="en-US" sz="1733" b="1">
              <a:solidFill>
                <a:srgbClr val="325F0B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913123" y="4747219"/>
            <a:ext cx="1593271" cy="3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5" rIns="91389" bIns="4569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530" eaLnBrk="1" hangingPunct="1">
              <a:spcBef>
                <a:spcPct val="0"/>
              </a:spcBef>
              <a:buNone/>
            </a:pPr>
            <a:r>
              <a:rPr lang="zh-TW" altLang="en-US" sz="1800" b="1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疫起加油</a:t>
            </a:r>
            <a:r>
              <a:rPr lang="en-US" altLang="zh-TW" sz="1800" b="1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!</a:t>
            </a:r>
            <a:endParaRPr lang="en-US" altLang="zh-CN" sz="1800" b="1" dirty="0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201713" y="1418572"/>
            <a:ext cx="5394541" cy="78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dirty="0">
                <a:hlinkClick r:id="rId5"/>
              </a:rPr>
              <a:t>紓困</a:t>
            </a:r>
            <a:r>
              <a:rPr lang="en-US" altLang="zh-TW" dirty="0">
                <a:hlinkClick r:id="rId5"/>
              </a:rPr>
              <a:t>4.0</a:t>
            </a:r>
            <a:r>
              <a:rPr lang="zh-TW" altLang="en-US" dirty="0">
                <a:hlinkClick r:id="rId5"/>
              </a:rPr>
              <a:t>「孩童家庭防疫補貼」</a:t>
            </a:r>
            <a:r>
              <a:rPr lang="en-US" altLang="zh-TW" dirty="0">
                <a:hlinkClick r:id="rId5"/>
              </a:rPr>
              <a:t>6</a:t>
            </a:r>
            <a:r>
              <a:rPr lang="zh-TW" altLang="en-US" dirty="0">
                <a:hlinkClick r:id="rId5"/>
              </a:rPr>
              <a:t>月</a:t>
            </a:r>
            <a:r>
              <a:rPr lang="en-US" altLang="zh-TW" dirty="0">
                <a:hlinkClick r:id="rId5"/>
              </a:rPr>
              <a:t>15</a:t>
            </a:r>
            <a:r>
              <a:rPr lang="zh-TW" altLang="en-US" dirty="0">
                <a:hlinkClick r:id="rId5"/>
              </a:rPr>
              <a:t>日開始上網領取 </a:t>
            </a:r>
            <a:r>
              <a:rPr lang="en-US" altLang="zh-TW" dirty="0">
                <a:hlinkClick r:id="rId5"/>
              </a:rPr>
              <a:t>(www.edu.tw)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702471" y="2375642"/>
            <a:ext cx="4886495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TW" dirty="0">
                <a:hlinkClick r:id="rId6"/>
              </a:rPr>
              <a:t>0630</a:t>
            </a:r>
            <a:r>
              <a:rPr lang="zh-TW" altLang="en-US" dirty="0">
                <a:hlinkClick r:id="rId6"/>
              </a:rPr>
              <a:t>增加第二階段 </a:t>
            </a:r>
            <a:r>
              <a:rPr lang="en-US" altLang="zh-TW" dirty="0">
                <a:hlinkClick r:id="rId6"/>
              </a:rPr>
              <a:t>(lfh.edu.tw)</a:t>
            </a:r>
            <a:endParaRPr lang="en-US" altLang="zh-TW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E614458-8D90-4364-8A72-F6CF9941F7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2055C90-EBD3-4A84-BD86-A8D446A4542A}"/>
              </a:ext>
            </a:extLst>
          </p:cNvPr>
          <p:cNvSpPr txBox="1"/>
          <p:nvPr/>
        </p:nvSpPr>
        <p:spPr>
          <a:xfrm>
            <a:off x="2935706" y="51437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疫情紓困補貼方案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25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27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11" grpId="0" animBg="1" autoUpdateAnimBg="0"/>
      <p:bldP spid="11" grpId="1" animBg="1" autoUpdateAnimBg="0"/>
      <p:bldP spid="14" grpId="0" animBg="1" autoUpdateAnimBg="0"/>
      <p:bldP spid="15" grpId="0" autoUpdateAnimBg="0"/>
      <p:bldP spid="16" grpId="0"/>
      <p:bldP spid="1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18E2EE-C032-4E68-82B5-24C45F9CA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53F9F5-E92C-4B3B-B982-D93B2625C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/>
        </p:blipFill>
        <p:spPr>
          <a:xfrm rot="5400000">
            <a:off x="-1440811" y="1440811"/>
            <a:ext cx="6857997" cy="3976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B79611-9819-4D6C-9B3A-93C15B76B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/>
        </p:blipFill>
        <p:spPr>
          <a:xfrm rot="5400000" flipH="1" flipV="1">
            <a:off x="6774811" y="1440810"/>
            <a:ext cx="6858000" cy="3976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1D246A-446F-43DF-B360-A26A75FA5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80C6349-8504-4DDD-A776-062D9C711DDE}"/>
              </a:ext>
            </a:extLst>
          </p:cNvPr>
          <p:cNvGrpSpPr/>
          <p:nvPr/>
        </p:nvGrpSpPr>
        <p:grpSpPr>
          <a:xfrm rot="5400000">
            <a:off x="2725487" y="2637284"/>
            <a:ext cx="3018415" cy="1184418"/>
            <a:chOff x="1971676" y="1856346"/>
            <a:chExt cx="8278594" cy="33514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B902C8-6D6A-4EED-AB4B-6C66CA5A7B2F}"/>
                </a:ext>
              </a:extLst>
            </p:cNvPr>
            <p:cNvSpPr/>
            <p:nvPr/>
          </p:nvSpPr>
          <p:spPr>
            <a:xfrm rot="16200000">
              <a:off x="4811890" y="-237137"/>
              <a:ext cx="2596797" cy="750689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3999" spc="600" dirty="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第二部分</a:t>
              </a:r>
              <a:endParaRPr lang="zh-CN" altLang="en-US" sz="3999" spc="6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1B7B310-913B-4177-B665-9C7A8D6907D6}"/>
                </a:ext>
              </a:extLst>
            </p:cNvPr>
            <p:cNvSpPr/>
            <p:nvPr/>
          </p:nvSpPr>
          <p:spPr>
            <a:xfrm>
              <a:off x="1971675" y="1856347"/>
              <a:ext cx="8278594" cy="335146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1BD45A2-9342-405D-8E48-B6E3CD8C0EEF}"/>
              </a:ext>
            </a:extLst>
          </p:cNvPr>
          <p:cNvSpPr txBox="1"/>
          <p:nvPr/>
        </p:nvSpPr>
        <p:spPr>
          <a:xfrm>
            <a:off x="5166031" y="2659737"/>
            <a:ext cx="3892905" cy="769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399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輔導組報告</a:t>
            </a:r>
            <a:endParaRPr lang="zh-CN" altLang="en-US" sz="4399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66FEFA-7FD4-4414-AE38-61F3D21B5E00}"/>
              </a:ext>
            </a:extLst>
          </p:cNvPr>
          <p:cNvSpPr txBox="1"/>
          <p:nvPr/>
        </p:nvSpPr>
        <p:spPr>
          <a:xfrm>
            <a:off x="5139525" y="3476617"/>
            <a:ext cx="3919411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The user can demonstrate on a projector or computer, or print the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The user can demonstrate on a projector or computer, or print the</a:t>
            </a:r>
          </a:p>
        </p:txBody>
      </p:sp>
    </p:spTree>
    <p:extLst>
      <p:ext uri="{BB962C8B-B14F-4D97-AF65-F5344CB8AC3E}">
        <p14:creationId xmlns:p14="http://schemas.microsoft.com/office/powerpoint/2010/main" val="15247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ḷïḑe"/>
          <p:cNvSpPr/>
          <p:nvPr/>
        </p:nvSpPr>
        <p:spPr>
          <a:xfrm>
            <a:off x="287081" y="2049398"/>
            <a:ext cx="4321284" cy="3439930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iśḻíḓé"/>
          <p:cNvSpPr/>
          <p:nvPr/>
        </p:nvSpPr>
        <p:spPr>
          <a:xfrm>
            <a:off x="4992130" y="1369763"/>
            <a:ext cx="2767913" cy="205923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îslïdê"/>
          <p:cNvSpPr/>
          <p:nvPr/>
        </p:nvSpPr>
        <p:spPr>
          <a:xfrm>
            <a:off x="4992129" y="3809361"/>
            <a:ext cx="6647935" cy="2962141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2.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防疫停課期間具領取午餐補助資格的學生，請於休業式結束後，分批分流到校門口辦理，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14:30-801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班、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15:00-802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班及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703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女生、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15:30-701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班及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702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班、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16:00-703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男生及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803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班，有部分家長另約時間，則不在此限。</a:t>
            </a:r>
            <a:endParaRPr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iś1íḍê"/>
          <p:cNvSpPr/>
          <p:nvPr/>
        </p:nvSpPr>
        <p:spPr>
          <a:xfrm>
            <a:off x="8176216" y="1340592"/>
            <a:ext cx="3352638" cy="2088408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3.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輔導室暑期作業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: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為搭配八月第四個星期日祖父母節，請同學製作影片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(30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秒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或簡報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(10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張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呈現與祖父母或長輩的互動紀錄省思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(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可錄製影片或用照片</a:t>
            </a:r>
            <a:r>
              <a:rPr lang="en-US" altLang="zh-TW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r>
              <a:rPr lang="zh-TW" altLang="en-US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，詳細說明會置於校網班級公告，開學後繳交。</a:t>
            </a:r>
            <a:endParaRPr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年度工作概述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4104698-F48D-48D3-83A2-49E441C431ED}"/>
              </a:ext>
            </a:extLst>
          </p:cNvPr>
          <p:cNvSpPr txBox="1"/>
          <p:nvPr/>
        </p:nvSpPr>
        <p:spPr>
          <a:xfrm>
            <a:off x="5274808" y="1831018"/>
            <a:ext cx="21914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1.</a:t>
            </a:r>
            <a:r>
              <a:rPr lang="zh-TW" altLang="en-US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暑期輔導室老師會不定期關懷同學。</a:t>
            </a:r>
            <a:endParaRPr lang="en-US" altLang="zh-CN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E6FA38EB-6810-489A-B405-47B95FA3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3EAAF6DD-47D0-4015-800F-403D3EFF8EBD}"/>
              </a:ext>
            </a:extLst>
          </p:cNvPr>
          <p:cNvSpPr txBox="1"/>
          <p:nvPr/>
        </p:nvSpPr>
        <p:spPr>
          <a:xfrm>
            <a:off x="2935706" y="51437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輔導組報告</a:t>
            </a:r>
            <a:endParaRPr lang="zh-CN" altLang="en-US" sz="2800" b="1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7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436CD1B-49C4-49C0-9B2E-9C3DD9EED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7043F4-2F63-4B76-8C74-90C795042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635924-7839-4B9A-9892-F74D4C8CC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191121-C691-49EF-8D2B-1E78CE5943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F6F7A61-9233-4232-A407-0E34F4525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E2585E-9DCD-4C53-B500-3FD0C3A159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771B2-8A7A-4044-8D59-AD440C68F6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97"/>
            <a:ext cx="12192000" cy="3976379"/>
          </a:xfrm>
          <a:prstGeom prst="rect">
            <a:avLst/>
          </a:prstGeom>
        </p:spPr>
      </p:pic>
      <p:sp>
        <p:nvSpPr>
          <p:cNvPr id="26" name="矩形: 圆角 10">
            <a:extLst>
              <a:ext uri="{FF2B5EF4-FFF2-40B4-BE49-F238E27FC236}">
                <a16:creationId xmlns:a16="http://schemas.microsoft.com/office/drawing/2014/main" id="{ABE30653-CE78-46AB-A47B-2C0156DAAAEA}"/>
              </a:ext>
            </a:extLst>
          </p:cNvPr>
          <p:cNvSpPr/>
          <p:nvPr/>
        </p:nvSpPr>
        <p:spPr>
          <a:xfrm>
            <a:off x="4628160" y="3723029"/>
            <a:ext cx="3081997" cy="654654"/>
          </a:xfrm>
          <a:prstGeom prst="roundRect">
            <a:avLst>
              <a:gd name="adj" fmla="val 0"/>
            </a:avLst>
          </a:prstGeom>
          <a:solidFill>
            <a:srgbClr val="9AA4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60B9B3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1F65BD-0927-4D65-827E-C4B4E7F5CACF}"/>
              </a:ext>
            </a:extLst>
          </p:cNvPr>
          <p:cNvSpPr txBox="1"/>
          <p:nvPr/>
        </p:nvSpPr>
        <p:spPr>
          <a:xfrm>
            <a:off x="5277038" y="3730575"/>
            <a:ext cx="1637923" cy="5656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輔導室</a:t>
            </a:r>
            <a:endParaRPr lang="en-US" altLang="zh-CN" sz="28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9A5FB4D-2419-49E2-9029-E2C1E39D3884}"/>
              </a:ext>
            </a:extLst>
          </p:cNvPr>
          <p:cNvSpPr txBox="1"/>
          <p:nvPr/>
        </p:nvSpPr>
        <p:spPr>
          <a:xfrm>
            <a:off x="3271835" y="1847482"/>
            <a:ext cx="5612099" cy="74159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9AA4C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TeenagerS</a:t>
            </a:r>
            <a:r>
              <a:rPr lang="en-US" altLang="zh-CN" sz="5399" dirty="0" err="1">
                <a:solidFill>
                  <a:srgbClr val="9AA4C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’</a:t>
            </a:r>
            <a:r>
              <a:rPr lang="en-US" altLang="zh-CN" sz="5399" dirty="0">
                <a:solidFill>
                  <a:srgbClr val="9AA4C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EDUCATION</a:t>
            </a:r>
            <a:endParaRPr lang="zh-CN" altLang="en-US" sz="5399" dirty="0">
              <a:solidFill>
                <a:srgbClr val="9AA4C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00C00BD-EC89-4D7E-8509-0801512E12C4}"/>
              </a:ext>
            </a:extLst>
          </p:cNvPr>
          <p:cNvSpPr txBox="1"/>
          <p:nvPr/>
        </p:nvSpPr>
        <p:spPr>
          <a:xfrm>
            <a:off x="4214500" y="2411227"/>
            <a:ext cx="35157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9AA4C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Thanks!</a:t>
            </a:r>
            <a:endParaRPr lang="zh-CN" altLang="en-US" sz="6600" b="1" dirty="0">
              <a:solidFill>
                <a:srgbClr val="9AA4C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74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2-1031-7">
  <a:themeElements>
    <a:clrScheme name="自定义 14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2-1031-7</Template>
  <TotalTime>29</TotalTime>
  <Words>477</Words>
  <Application>Microsoft Office PowerPoint</Application>
  <PresentationFormat>寬螢幕</PresentationFormat>
  <Paragraphs>59</Paragraphs>
  <Slides>9</Slides>
  <Notes>5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FZHei-B01S</vt:lpstr>
      <vt:lpstr>微软雅黑</vt:lpstr>
      <vt:lpstr>宋体</vt:lpstr>
      <vt:lpstr>方正静蕾简体</vt:lpstr>
      <vt:lpstr>新細明體</vt:lpstr>
      <vt:lpstr>Arial</vt:lpstr>
      <vt:lpstr>Calibri</vt:lpstr>
      <vt:lpstr>Roboto</vt:lpstr>
      <vt:lpstr>2-1031-7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11</cp:revision>
  <dcterms:created xsi:type="dcterms:W3CDTF">2018-12-13T14:11:18Z</dcterms:created>
  <dcterms:modified xsi:type="dcterms:W3CDTF">2021-07-02T05:52:47Z</dcterms:modified>
</cp:coreProperties>
</file>