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898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6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93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96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12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2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12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6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66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32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56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74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9FEF-2E6E-4F62-AC67-710C98241A45}" type="datetimeFigureOut">
              <a:rPr lang="zh-TW" altLang="en-US" smtClean="0"/>
              <a:t>2020/10/10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D7A2-4268-41E2-94B7-FDD1365A38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035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01922"/>
            <a:ext cx="8229600" cy="6151414"/>
          </a:xfrm>
        </p:spPr>
        <p:txBody>
          <a:bodyPr/>
          <a:lstStyle/>
          <a:p>
            <a:r>
              <a:rPr lang="zh-TW" altLang="en-US" sz="24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紅淡山飲料店因應新冠疫情，提供三種品項，其對應兩種容量的價格如下圖所示。</a:t>
            </a:r>
          </a:p>
          <a:p>
            <a:endParaRPr lang="zh-TW" altLang="en-US" dirty="0">
              <a:solidFill>
                <a:srgbClr val="C00000"/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  <p:pic>
        <p:nvPicPr>
          <p:cNvPr id="4" name="圖片 3" descr="109-非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572" y="1268760"/>
            <a:ext cx="3906412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179512" y="3212976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一、請你</a:t>
            </a:r>
            <a:r>
              <a:rPr lang="en-US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妳</a:t>
            </a:r>
            <a:r>
              <a:rPr lang="en-US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計算出上圖中三種飲料</a:t>
            </a:r>
            <a:r>
              <a:rPr lang="en-US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含中、大杯</a:t>
            </a:r>
            <a:r>
              <a:rPr lang="en-US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單價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。並填入下表</a:t>
            </a:r>
            <a:r>
              <a:rPr lang="zh-TW" altLang="en-US" sz="2200" dirty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。</a:t>
            </a:r>
            <a:endParaRPr lang="zh-TW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二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、老闆收到顧客反映，有些品項在自備容器後大杯的每毫升價格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還</a:t>
            </a: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en-US" sz="2200" dirty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</a:t>
            </a:r>
            <a:r>
              <a:rPr lang="zh-TW" altLang="en-US" sz="2200" dirty="0" smtClean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  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是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比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中杯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的貴，請問是圖中的哪些品項？</a:t>
            </a: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三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、若老闆想要讓所有品項在自備容器後大杯的每毫升價格都比中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杯</a:t>
            </a: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en-US" sz="2200" dirty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</a:t>
            </a:r>
            <a:r>
              <a:rPr lang="zh-TW" altLang="en-US" sz="2200" dirty="0" smtClean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  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的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便宜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，則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他應將</a:t>
            </a:r>
            <a:r>
              <a:rPr lang="zh-TW" altLang="zh-TW" sz="2200" u="dbl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大杯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的折扣</a:t>
            </a:r>
            <a:r>
              <a:rPr lang="zh-TW" altLang="zh-TW" sz="2200" u="dbl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都至少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改成多少元？請詳細解釋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或</a:t>
            </a:r>
            <a:endParaRPr lang="en-US" altLang="zh-TW" sz="2200" dirty="0" smtClean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 marL="247650" indent="-247650" algn="just">
              <a:lnSpc>
                <a:spcPts val="3000"/>
              </a:lnSpc>
              <a:spcAft>
                <a:spcPts val="0"/>
              </a:spcAft>
              <a:tabLst>
                <a:tab pos="542290" algn="r"/>
              </a:tabLst>
            </a:pPr>
            <a:r>
              <a:rPr lang="zh-TW" altLang="en-US" sz="2200" dirty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</a:t>
            </a:r>
            <a:r>
              <a:rPr lang="zh-TW" altLang="en-US" sz="2200" dirty="0" smtClean="0">
                <a:solidFill>
                  <a:srgbClr val="0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   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完整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寫出你的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解題</a:t>
            </a:r>
            <a:r>
              <a:rPr lang="zh-TW" altLang="zh-TW" sz="2200" dirty="0" smtClean="0">
                <a:solidFill>
                  <a:srgbClr val="0000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</a:rPr>
              <a:t>過程，並求出答案。</a:t>
            </a:r>
            <a:endParaRPr lang="zh-TW" altLang="zh-TW" sz="2200" dirty="0">
              <a:solidFill>
                <a:srgbClr val="000000"/>
              </a:solidFill>
              <a:effectLst/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49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3000" b="1" dirty="0" smtClean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古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早味</a:t>
            </a:r>
            <a:r>
              <a:rPr lang="zh-TW" altLang="en-US" sz="3000" b="1" dirty="0" smtClean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紅茶</a:t>
            </a:r>
            <a:r>
              <a:rPr lang="en-US" altLang="zh-TW" sz="3000" b="1" dirty="0" smtClean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sz="3000" b="1" dirty="0" smtClean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元</a:t>
            </a:r>
            <a:r>
              <a:rPr lang="en-US" altLang="zh-TW" sz="3000" b="1" dirty="0" smtClean="0">
                <a:solidFill>
                  <a:schemeClr val="accent6">
                    <a:lumMod val="75000"/>
                  </a:schemeClr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/CC)</a:t>
            </a:r>
            <a:endParaRPr lang="zh-TW" altLang="en-US" sz="3000" dirty="0">
              <a:solidFill>
                <a:schemeClr val="accent6">
                  <a:lumMod val="75000"/>
                </a:schemeClr>
              </a:solidFill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中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30/750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120/3000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28/750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112/3000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大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45/1000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135/3000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40/1000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120/3000 </a:t>
            </a:r>
            <a:r>
              <a:rPr lang="en-US" altLang="zh-TW" sz="2800" dirty="0"/>
              <a:t>(</a:t>
            </a:r>
            <a:r>
              <a:rPr lang="zh-TW" altLang="en-US" sz="2800" dirty="0"/>
              <a:t>較中杯貴</a:t>
            </a:r>
            <a:r>
              <a:rPr lang="en-US" altLang="zh-TW" sz="2800" dirty="0"/>
              <a:t>)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3000" b="1" dirty="0" smtClean="0">
                <a:solidFill>
                  <a:srgbClr val="00B05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百</a:t>
            </a:r>
            <a:r>
              <a:rPr lang="zh-TW" altLang="en-US" sz="3000" b="1" dirty="0">
                <a:solidFill>
                  <a:srgbClr val="00B05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香</a:t>
            </a:r>
            <a:r>
              <a:rPr lang="zh-TW" altLang="en-US" sz="3000" b="1" dirty="0" smtClean="0">
                <a:solidFill>
                  <a:srgbClr val="00B05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綠茶</a:t>
            </a:r>
            <a:endParaRPr lang="en-US" altLang="zh-TW" sz="3000" dirty="0" smtClean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中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35/750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140/3000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33/750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132/3000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大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50/1000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150/3000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45/1000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135/3000 </a:t>
            </a:r>
            <a:r>
              <a:rPr lang="en-US" altLang="zh-TW" sz="2800" dirty="0"/>
              <a:t>(</a:t>
            </a:r>
            <a:r>
              <a:rPr lang="zh-TW" altLang="en-US" sz="2800" dirty="0"/>
              <a:t>較中杯貴</a:t>
            </a:r>
            <a:r>
              <a:rPr lang="en-US" altLang="zh-TW" sz="2800" dirty="0" smtClean="0"/>
              <a:t>)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3000" b="1" dirty="0" smtClean="0">
                <a:solidFill>
                  <a:srgbClr val="800000"/>
                </a:solidFill>
              </a:rPr>
              <a:t>珍珠奶茶</a:t>
            </a:r>
            <a:endParaRPr lang="zh-TW" altLang="en-US" sz="30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中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50/750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200/3000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48/750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192/3000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大</a:t>
            </a:r>
            <a:r>
              <a:rPr lang="zh-TW" altLang="en-US" sz="2800" dirty="0"/>
              <a:t>杯：</a:t>
            </a:r>
            <a:r>
              <a:rPr lang="en-US" altLang="zh-TW" sz="2800" dirty="0" smtClean="0"/>
              <a:t>65/1000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195/3000</a:t>
            </a:r>
            <a:r>
              <a:rPr lang="zh-TW" altLang="en-US" sz="2800" dirty="0"/>
              <a:t>，</a:t>
            </a:r>
            <a:r>
              <a:rPr lang="en-US" altLang="zh-TW" sz="2800" dirty="0" smtClean="0"/>
              <a:t>60/1000</a:t>
            </a:r>
            <a:r>
              <a:rPr lang="zh-TW" altLang="en-US" sz="2800" dirty="0"/>
              <a:t>＝</a:t>
            </a:r>
            <a:r>
              <a:rPr lang="en-US" altLang="zh-TW" sz="2800" dirty="0" smtClean="0"/>
              <a:t>180/3000 </a:t>
            </a:r>
            <a:r>
              <a:rPr lang="en-US" altLang="zh-TW" sz="2800" dirty="0"/>
              <a:t>(</a:t>
            </a:r>
            <a:r>
              <a:rPr lang="zh-TW" altLang="en-US" sz="2800" dirty="0"/>
              <a:t>較中杯便宜</a:t>
            </a:r>
            <a:r>
              <a:rPr lang="en-US" altLang="zh-TW" sz="2800" dirty="0"/>
              <a:t>)</a:t>
            </a:r>
          </a:p>
          <a:p>
            <a:pPr marL="0" indent="0">
              <a:buNone/>
            </a:pPr>
            <a:r>
              <a:rPr lang="zh-TW" altLang="en-US" sz="3500" b="1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古</a:t>
            </a:r>
            <a:r>
              <a:rPr lang="zh-TW" altLang="en-US" sz="3500" b="1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早味紅茶和百香綠茶的大杯還是</a:t>
            </a:r>
            <a:r>
              <a:rPr lang="zh-TW" altLang="en-US" sz="3500" b="1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比中杯</a:t>
            </a:r>
            <a:r>
              <a:rPr lang="zh-TW" altLang="en-US" sz="3500" b="1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貴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altLang="zh-TW" sz="2800" dirty="0"/>
          </a:p>
          <a:p>
            <a:pPr marL="0" indent="0">
              <a:buNone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4195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256584"/>
          </a:xfrm>
        </p:spPr>
        <p:txBody>
          <a:bodyPr/>
          <a:lstStyle/>
          <a:p>
            <a:r>
              <a:rPr lang="zh-TW" altLang="en-US" dirty="0" smtClean="0"/>
              <a:t>設</a:t>
            </a:r>
            <a:r>
              <a:rPr lang="zh-TW" altLang="en-US" dirty="0"/>
              <a:t>大杯的折扣都至少改成</a:t>
            </a:r>
            <a:r>
              <a:rPr lang="en-US" altLang="zh-TW" dirty="0"/>
              <a:t>x</a:t>
            </a:r>
            <a:r>
              <a:rPr lang="zh-TW" altLang="en-US" dirty="0"/>
              <a:t>元</a:t>
            </a:r>
          </a:p>
          <a:p>
            <a:r>
              <a:rPr lang="en-US" altLang="zh-TW" dirty="0" smtClean="0"/>
              <a:t>45</a:t>
            </a:r>
            <a:r>
              <a:rPr lang="zh-TW" altLang="en-US" dirty="0"/>
              <a:t>－</a:t>
            </a:r>
            <a:r>
              <a:rPr lang="en-US" altLang="zh-TW" dirty="0" smtClean="0"/>
              <a:t>x/1000</a:t>
            </a:r>
            <a:r>
              <a:rPr lang="zh-TW" altLang="en-US" dirty="0"/>
              <a:t>＜</a:t>
            </a:r>
            <a:r>
              <a:rPr lang="en-US" altLang="zh-TW" dirty="0" smtClean="0"/>
              <a:t>112/3000</a:t>
            </a:r>
            <a:r>
              <a:rPr lang="zh-TW" altLang="en-US" dirty="0"/>
              <a:t>，</a:t>
            </a:r>
            <a:r>
              <a:rPr lang="en-US" altLang="zh-TW" dirty="0"/>
              <a:t>50</a:t>
            </a:r>
            <a:r>
              <a:rPr lang="zh-TW" altLang="en-US" dirty="0"/>
              <a:t>－</a:t>
            </a:r>
            <a:r>
              <a:rPr lang="en-US" altLang="zh-TW" dirty="0" smtClean="0"/>
              <a:t>x/1000</a:t>
            </a:r>
            <a:r>
              <a:rPr lang="zh-TW" altLang="en-US" dirty="0"/>
              <a:t>＜</a:t>
            </a:r>
            <a:r>
              <a:rPr lang="en-US" altLang="zh-TW" dirty="0" smtClean="0"/>
              <a:t>132/3000</a:t>
            </a:r>
            <a:endParaRPr lang="en-US" altLang="zh-TW" dirty="0"/>
          </a:p>
          <a:p>
            <a:r>
              <a:rPr lang="en-US" altLang="zh-TW" dirty="0" smtClean="0"/>
              <a:t>135</a:t>
            </a:r>
            <a:r>
              <a:rPr lang="zh-TW" altLang="en-US" dirty="0"/>
              <a:t>－</a:t>
            </a:r>
            <a:r>
              <a:rPr lang="en-US" altLang="zh-TW" dirty="0"/>
              <a:t>3x</a:t>
            </a:r>
            <a:r>
              <a:rPr lang="zh-TW" altLang="en-US" dirty="0"/>
              <a:t>＜</a:t>
            </a:r>
            <a:r>
              <a:rPr lang="en-US" altLang="zh-TW" dirty="0"/>
              <a:t>112</a:t>
            </a:r>
            <a:r>
              <a:rPr lang="zh-TW" altLang="en-US" dirty="0"/>
              <a:t>，</a:t>
            </a:r>
            <a:r>
              <a:rPr lang="en-US" altLang="zh-TW" dirty="0"/>
              <a:t>150</a:t>
            </a:r>
            <a:r>
              <a:rPr lang="zh-TW" altLang="en-US" dirty="0"/>
              <a:t>－</a:t>
            </a:r>
            <a:r>
              <a:rPr lang="en-US" altLang="zh-TW" dirty="0"/>
              <a:t>3x</a:t>
            </a:r>
            <a:r>
              <a:rPr lang="zh-TW" altLang="en-US" dirty="0"/>
              <a:t>＜</a:t>
            </a:r>
            <a:r>
              <a:rPr lang="en-US" altLang="zh-TW" dirty="0"/>
              <a:t>132</a:t>
            </a:r>
          </a:p>
          <a:p>
            <a:r>
              <a:rPr lang="en-US" altLang="zh-TW" dirty="0" smtClean="0"/>
              <a:t> </a:t>
            </a:r>
            <a:r>
              <a:rPr lang="en-US" altLang="zh-TW" dirty="0"/>
              <a:t>x</a:t>
            </a:r>
            <a:r>
              <a:rPr lang="zh-TW" altLang="en-US" dirty="0" smtClean="0"/>
              <a:t>＞</a:t>
            </a:r>
            <a:r>
              <a:rPr lang="en-US" altLang="zh-TW" dirty="0" smtClean="0"/>
              <a:t>7+2/3</a:t>
            </a:r>
            <a:r>
              <a:rPr lang="zh-TW" altLang="en-US" dirty="0"/>
              <a:t>，</a:t>
            </a:r>
            <a:r>
              <a:rPr lang="en-US" altLang="zh-TW" dirty="0"/>
              <a:t>x</a:t>
            </a:r>
            <a:r>
              <a:rPr lang="zh-TW" altLang="en-US" dirty="0"/>
              <a:t>＞</a:t>
            </a:r>
            <a:r>
              <a:rPr lang="en-US" altLang="zh-TW" dirty="0"/>
              <a:t>6</a:t>
            </a:r>
          </a:p>
          <a:p>
            <a:r>
              <a:rPr lang="en-US" altLang="zh-TW" dirty="0" smtClean="0"/>
              <a:t>∴</a:t>
            </a:r>
            <a:r>
              <a:rPr lang="zh-TW" altLang="en-US" dirty="0"/>
              <a:t>都至少改成</a:t>
            </a:r>
            <a:r>
              <a:rPr lang="en-US" altLang="zh-TW" dirty="0"/>
              <a:t>8</a:t>
            </a:r>
            <a:r>
              <a:rPr lang="zh-TW" altLang="en-US" dirty="0"/>
              <a:t>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22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659413"/>
              </p:ext>
            </p:extLst>
          </p:nvPr>
        </p:nvGraphicFramePr>
        <p:xfrm>
          <a:off x="323527" y="2407920"/>
          <a:ext cx="7992888" cy="1524000"/>
        </p:xfrm>
        <a:graphic>
          <a:graphicData uri="http://schemas.openxmlformats.org/drawingml/2006/table">
            <a:tbl>
              <a:tblPr firstRow="1" firstCol="1" bandRow="1"/>
              <a:tblGrid>
                <a:gridCol w="1440161"/>
                <a:gridCol w="1296144"/>
                <a:gridCol w="2016224"/>
                <a:gridCol w="1242138"/>
                <a:gridCol w="1998221"/>
              </a:tblGrid>
              <a:tr h="445016"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品項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自備容器中杯每一元</a:t>
                      </a: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cc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數</a:t>
                      </a:r>
                    </a:p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單位</a:t>
                      </a: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: cc /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)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自</a:t>
                      </a: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細明體"/>
                        </a:rPr>
                        <a:t>備容器</a:t>
                      </a: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大杯每一元</a:t>
                      </a:r>
                      <a:r>
                        <a:rPr lang="en-US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cc</a:t>
                      </a: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數</a:t>
                      </a:r>
                    </a:p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單位</a:t>
                      </a:r>
                      <a:r>
                        <a:rPr lang="en-US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: cc/</a:t>
                      </a: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元</a:t>
                      </a:r>
                      <a:r>
                        <a:rPr lang="en-US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)</a:t>
                      </a:r>
                      <a:endParaRPr lang="zh-TW" sz="2000" kern="10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古早味紅茶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165100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750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165100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30-2=28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1000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45-5=40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百香綠茶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165100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750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zh-TW" alt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35-2=33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1000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50-5=45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珍珠奶茶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  750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zh-TW" alt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</a:t>
                      </a:r>
                      <a:r>
                        <a:rPr lang="en-US" sz="2000" kern="100" dirty="0" smtClean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50-2=48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1000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l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  65-5=60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46263" y="2408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82638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2638" algn="l"/>
              </a:tabLst>
            </a:pPr>
            <a:r>
              <a:rPr kumimoji="1" lang="zh-TW" altLang="zh-TW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華康儷中宋" pitchFamily="49" charset="-120"/>
                <a:cs typeface="Times New Roman" pitchFamily="18" charset="0"/>
              </a:rPr>
              <a:t>二、</a:t>
            </a:r>
            <a:endParaRPr kumimoji="1" lang="zh-TW" altLang="zh-TW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2638" algn="l"/>
              </a:tabLst>
            </a:pPr>
            <a:r>
              <a:rPr kumimoji="1" lang="zh-TW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華康儷中宋" pitchFamily="49" charset="-120"/>
                <a:cs typeface="Times New Roman" pitchFamily="18" charset="0"/>
              </a:rPr>
              <a:t>     </a:t>
            </a:r>
            <a:endParaRPr kumimoji="1" lang="zh-TW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2638" algn="l"/>
              </a:tabLst>
            </a:pPr>
            <a:r>
              <a:rPr kumimoji="1" lang="zh-TW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華康儷中宋" pitchFamily="49" charset="-120"/>
                <a:cs typeface="Times New Roman" pitchFamily="18" charset="0"/>
              </a:rPr>
              <a:t> </a:t>
            </a: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63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460312"/>
              </p:ext>
            </p:extLst>
          </p:nvPr>
        </p:nvGraphicFramePr>
        <p:xfrm>
          <a:off x="683568" y="1556791"/>
          <a:ext cx="7344815" cy="2232249"/>
        </p:xfrm>
        <a:graphic>
          <a:graphicData uri="http://schemas.openxmlformats.org/drawingml/2006/table">
            <a:tbl>
              <a:tblPr firstRow="1" firstCol="1" bandRow="1"/>
              <a:tblGrid>
                <a:gridCol w="1443426"/>
                <a:gridCol w="1311111"/>
                <a:gridCol w="1442501"/>
                <a:gridCol w="1490613"/>
                <a:gridCol w="1657164"/>
              </a:tblGrid>
              <a:tr h="864097"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品項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第一種飲料中每毫升單價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單位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: 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元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/cc)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第二種飲料中每一元單價</a:t>
                      </a:r>
                    </a:p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單位</a:t>
                      </a: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: cc/</a:t>
                      </a: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元</a:t>
                      </a: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)</a:t>
                      </a:r>
                      <a:endParaRPr lang="zh-TW" sz="2000" kern="10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古早味紅茶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30/750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45/1000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750/30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1000/45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百香綠茶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35/750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50/750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750/35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1000/50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559435" indent="-559435" algn="ctr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珍珠奶茶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50/750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60/750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750/50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9435" indent="-559435" algn="just">
                        <a:spcAft>
                          <a:spcPts val="0"/>
                        </a:spcAft>
                        <a:tabLst>
                          <a:tab pos="782320" algn="l"/>
                        </a:tabLs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華康儷中宋" panose="02020509000000000000" pitchFamily="49" charset="-120"/>
                          <a:ea typeface="華康儷中宋" panose="02020509000000000000" pitchFamily="49" charset="-120"/>
                          <a:cs typeface="Times New Roman"/>
                        </a:rPr>
                        <a:t>1000/60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華康儷中宋" panose="02020509000000000000" pitchFamily="49" charset="-120"/>
                        <a:ea typeface="華康儷中宋" panose="02020509000000000000" pitchFamily="49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0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zh-TW" altLang="en-US" dirty="0"/>
              <a:t>概念</a:t>
            </a:r>
            <a:r>
              <a:rPr lang="en-US" altLang="zh-TW" dirty="0"/>
              <a:t>!!!  "</a:t>
            </a:r>
            <a:r>
              <a:rPr lang="zh-TW" altLang="en-US" b="1" dirty="0">
                <a:solidFill>
                  <a:srgbClr val="C00000"/>
                </a:solidFill>
              </a:rPr>
              <a:t>便宜的飲料</a:t>
            </a:r>
            <a:r>
              <a:rPr lang="en-US" altLang="zh-TW" dirty="0"/>
              <a:t>"</a:t>
            </a:r>
          </a:p>
          <a:p>
            <a:r>
              <a:rPr lang="zh-TW" altLang="en-US" dirty="0" smtClean="0"/>
              <a:t>同樣</a:t>
            </a:r>
            <a:r>
              <a:rPr lang="zh-TW" altLang="en-US" dirty="0"/>
              <a:t>價錢→飲料</a:t>
            </a:r>
            <a:r>
              <a:rPr lang="en-US" altLang="zh-TW" dirty="0"/>
              <a:t>cc </a:t>
            </a:r>
            <a:r>
              <a:rPr lang="zh-TW" altLang="en-US" dirty="0" smtClean="0"/>
              <a:t> </a:t>
            </a:r>
            <a:r>
              <a:rPr lang="zh-TW" altLang="en-US" b="1" dirty="0" smtClean="0">
                <a:solidFill>
                  <a:srgbClr val="C00000"/>
                </a:solidFill>
              </a:rPr>
              <a:t>越多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r>
              <a:rPr lang="zh-TW" altLang="en-US" dirty="0" smtClean="0"/>
              <a:t>同樣</a:t>
            </a:r>
            <a:r>
              <a:rPr lang="en-US" altLang="zh-TW" dirty="0"/>
              <a:t>cc→</a:t>
            </a:r>
            <a:r>
              <a:rPr lang="zh-TW" altLang="en-US" dirty="0"/>
              <a:t>飲料價錢 </a:t>
            </a:r>
            <a:r>
              <a:rPr lang="zh-TW" altLang="en-US" dirty="0" smtClean="0"/>
              <a:t> </a:t>
            </a:r>
            <a:r>
              <a:rPr lang="zh-TW" altLang="en-US" b="1" dirty="0" smtClean="0">
                <a:solidFill>
                  <a:srgbClr val="C00000"/>
                </a:solidFill>
              </a:rPr>
              <a:t>越低</a:t>
            </a:r>
            <a:endParaRPr lang="zh-TW" altLang="en-US" b="1" dirty="0">
              <a:solidFill>
                <a:srgbClr val="C00000"/>
              </a:solidFill>
            </a:endParaRPr>
          </a:p>
          <a:p>
            <a:r>
              <a:rPr lang="zh-TW" altLang="en-US" dirty="0" smtClean="0">
                <a:solidFill>
                  <a:srgbClr val="C00000"/>
                </a:solidFill>
              </a:rPr>
              <a:t>若要</a:t>
            </a:r>
            <a:r>
              <a:rPr lang="zh-TW" altLang="en-US" dirty="0">
                <a:solidFill>
                  <a:srgbClr val="C00000"/>
                </a:solidFill>
              </a:rPr>
              <a:t>讓</a:t>
            </a:r>
            <a:r>
              <a:rPr lang="en-US" altLang="zh-TW" dirty="0">
                <a:solidFill>
                  <a:srgbClr val="C00000"/>
                </a:solidFill>
              </a:rPr>
              <a:t>cc</a:t>
            </a:r>
            <a:r>
              <a:rPr lang="zh-TW" altLang="en-US" dirty="0">
                <a:solidFill>
                  <a:srgbClr val="C00000"/>
                </a:solidFill>
              </a:rPr>
              <a:t>數相同  中杯</a:t>
            </a:r>
            <a:r>
              <a:rPr lang="en-US" altLang="zh-TW" dirty="0">
                <a:solidFill>
                  <a:srgbClr val="C00000"/>
                </a:solidFill>
              </a:rPr>
              <a:t>×4/3 =</a:t>
            </a:r>
            <a:r>
              <a:rPr lang="zh-TW" altLang="en-US" dirty="0">
                <a:solidFill>
                  <a:srgbClr val="C00000"/>
                </a:solidFill>
              </a:rPr>
              <a:t>大杯         </a:t>
            </a:r>
          </a:p>
          <a:p>
            <a:r>
              <a:rPr lang="en-US" altLang="zh-TW" dirty="0"/>
              <a:t>!!</a:t>
            </a:r>
            <a:r>
              <a:rPr lang="zh-TW" altLang="en-US" dirty="0"/>
              <a:t>注意</a:t>
            </a:r>
            <a:r>
              <a:rPr lang="en-US" altLang="zh-TW" dirty="0"/>
              <a:t>!!  </a:t>
            </a:r>
            <a:r>
              <a:rPr lang="zh-TW" altLang="en-US" dirty="0"/>
              <a:t>價錢要以折扣後計算</a:t>
            </a:r>
          </a:p>
        </p:txBody>
      </p:sp>
    </p:spTree>
    <p:extLst>
      <p:ext uri="{BB962C8B-B14F-4D97-AF65-F5344CB8AC3E}">
        <p14:creationId xmlns:p14="http://schemas.microsoft.com/office/powerpoint/2010/main" val="41141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01604491"/>
                  </p:ext>
                </p:extLst>
              </p:nvPr>
            </p:nvGraphicFramePr>
            <p:xfrm>
              <a:off x="467544" y="1124744"/>
              <a:ext cx="8064896" cy="23903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84951"/>
                    <a:gridCol w="1123625"/>
                    <a:gridCol w="1885446"/>
                    <a:gridCol w="1685862"/>
                    <a:gridCol w="1685012"/>
                  </a:tblGrid>
                  <a:tr h="741255"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品項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00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zh-TW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Cambria Math"/>
                                      <a:cs typeface="細明體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後的折扣</a:t>
                          </a:r>
                          <a:r>
                            <a:rPr lang="zh-TW" sz="2000" kern="100" dirty="0">
                              <a:solidFill>
                                <a:srgbClr val="C00000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中杯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每一元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cc</a:t>
                          </a:r>
                          <a:r>
                            <a:rPr lang="zh-TW" sz="2000" kern="1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數</a:t>
                          </a:r>
                          <a:r>
                            <a:rPr lang="en-US" sz="2000" kern="100" dirty="0" smtClean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(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單位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: cc/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元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)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00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zh-TW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Cambria Math"/>
                                      <a:cs typeface="細明體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後的折扣</a:t>
                          </a:r>
                          <a:r>
                            <a:rPr lang="zh-TW" sz="2000" kern="100" dirty="0">
                              <a:solidFill>
                                <a:srgbClr val="C00000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大杯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中每一元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cc</a:t>
                          </a:r>
                          <a:r>
                            <a:rPr lang="zh-TW" sz="2000" kern="1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數</a:t>
                          </a:r>
                          <a:r>
                            <a:rPr lang="en-US" sz="2000" kern="100" dirty="0" smtClean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(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單位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: cc/</a:t>
                          </a: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元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)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古早味紅茶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rgbClr val="FF0000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 </a:t>
                          </a: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28</a:t>
                          </a:r>
                          <a14:m>
                            <m:oMath xmlns:m="http://schemas.openxmlformats.org/officeDocument/2006/math">
                              <m:r>
                                <a:rPr lang="en-US" sz="2000" kern="10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zh-TW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mbria Math"/>
                                      <a:cs typeface="細明體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=37.3</m:t>
                              </m:r>
                            </m:oMath>
                          </a14:m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40</a:t>
                          </a:r>
                          <a:endParaRPr lang="zh-TW" sz="2000" kern="10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百香綠茶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33</a:t>
                          </a:r>
                          <a14:m>
                            <m:oMath xmlns:m="http://schemas.openxmlformats.org/officeDocument/2006/math">
                              <m:r>
                                <a:rPr lang="en-US" sz="2000" kern="10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zh-TW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mbria Math"/>
                                      <a:cs typeface="細明體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=44</m:t>
                              </m:r>
                            </m:oMath>
                          </a14:m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45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珍珠奶茶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48</a:t>
                          </a:r>
                          <a14:m>
                            <m:oMath xmlns:m="http://schemas.openxmlformats.org/officeDocument/2006/math">
                              <m:r>
                                <a:rPr lang="en-US" sz="2000" kern="10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zh-TW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mbria Math"/>
                                      <a:cs typeface="細明體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 kern="1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新細明體"/>
                                      <a:cs typeface="細明體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新細明體"/>
                                  <a:cs typeface="細明體"/>
                                </a:rPr>
                                <m:t>=64</m:t>
                              </m:r>
                            </m:oMath>
                          </a14:m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60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01604491"/>
                  </p:ext>
                </p:extLst>
              </p:nvPr>
            </p:nvGraphicFramePr>
            <p:xfrm>
              <a:off x="467544" y="1124744"/>
              <a:ext cx="8064896" cy="23903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684951"/>
                    <a:gridCol w="1123625"/>
                    <a:gridCol w="1885446"/>
                    <a:gridCol w="1685862"/>
                    <a:gridCol w="1685012"/>
                  </a:tblGrid>
                  <a:tr h="741255"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品項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73" t="-10656" r="-111943" b="-2213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39421" t="-10656" b="-2213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古早味紅茶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49515" t="-150000" r="-17896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40</a:t>
                          </a:r>
                          <a:endParaRPr lang="zh-TW" sz="2000" kern="10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百香綠茶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49515" t="-250000" r="-1789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45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49684">
                    <a:tc>
                      <a:txBody>
                        <a:bodyPr/>
                        <a:lstStyle/>
                        <a:p>
                          <a:pPr marL="559435" indent="-559435" algn="just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zh-TW" sz="2000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華康儷中宋"/>
                              <a:cs typeface="Times New Roman"/>
                            </a:rPr>
                            <a:t>珍珠奶茶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49515" t="-350000" r="-1789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1000</a:t>
                          </a:r>
                          <a:endParaRPr lang="zh-TW" sz="2000" kern="10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559435" indent="-559435" algn="ctr">
                            <a:spcAft>
                              <a:spcPts val="0"/>
                            </a:spcAft>
                            <a:tabLst>
                              <a:tab pos="782320" algn="l"/>
                            </a:tabLst>
                          </a:pPr>
                          <a:r>
                            <a:rPr lang="en-US" sz="2000" kern="100" dirty="0">
                              <a:solidFill>
                                <a:schemeClr val="tx1"/>
                              </a:solidFill>
                              <a:effectLst/>
                              <a:latin typeface="華康儷中宋"/>
                              <a:ea typeface="標楷體"/>
                              <a:cs typeface="Times New Roman"/>
                            </a:rPr>
                            <a:t>60</a:t>
                          </a:r>
                          <a:endParaRPr lang="zh-TW" sz="2000" kern="100" dirty="0">
                            <a:solidFill>
                              <a:schemeClr val="tx1"/>
                            </a:solidFill>
                            <a:effectLst/>
                            <a:latin typeface="Times New Roman"/>
                            <a:ea typeface="標楷體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矩形 6"/>
          <p:cNvSpPr/>
          <p:nvPr/>
        </p:nvSpPr>
        <p:spPr>
          <a:xfrm>
            <a:off x="539552" y="3717032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大杯比中杯貴的有古早味紅茶和百香綠茶</a:t>
            </a:r>
          </a:p>
          <a:p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若要古早味紅茶大杯比中杯便宜</a:t>
            </a:r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，至少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要再少</a:t>
            </a:r>
            <a:r>
              <a:rPr lang="en-US" altLang="zh-TW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3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元</a:t>
            </a:r>
            <a:r>
              <a:rPr lang="en-US" altLang="zh-TW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(</a:t>
            </a:r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錢需要整數</a:t>
            </a:r>
            <a:r>
              <a:rPr lang="en-US" altLang="zh-TW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)</a:t>
            </a:r>
            <a:endParaRPr lang="en-US" altLang="zh-TW" sz="2800" dirty="0">
              <a:latin typeface="華康儷中宋" panose="02020509000000000000" pitchFamily="49" charset="-120"/>
              <a:ea typeface="華康儷中宋" panose="02020509000000000000" pitchFamily="49" charset="-120"/>
            </a:endParaRPr>
          </a:p>
          <a:p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若要百香綠茶大杯比中杯便宜</a:t>
            </a:r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至少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要再少</a:t>
            </a:r>
            <a:r>
              <a:rPr lang="en-US" altLang="zh-TW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2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元</a:t>
            </a:r>
          </a:p>
          <a:p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因為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折扣要一起</a:t>
            </a:r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改</a:t>
            </a:r>
            <a:r>
              <a:rPr lang="zh-TW" altLang="en-US" sz="2800" dirty="0" smtClean="0">
                <a:latin typeface="新細明體"/>
                <a:ea typeface="新細明體"/>
              </a:rPr>
              <a:t>，</a:t>
            </a:r>
            <a:r>
              <a:rPr lang="zh-TW" altLang="en-US" sz="2800" dirty="0" smtClean="0">
                <a:latin typeface="華康儷中宋" panose="02020509000000000000" pitchFamily="49" charset="-120"/>
                <a:ea typeface="華康儷中宋" panose="02020509000000000000" pitchFamily="49" charset="-120"/>
              </a:rPr>
              <a:t>故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老闆應該把折扣改為</a:t>
            </a:r>
            <a:r>
              <a:rPr lang="en-US" altLang="zh-TW" sz="2800" dirty="0">
                <a:solidFill>
                  <a:srgbClr val="C000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</a:rPr>
              <a:t>8</a:t>
            </a:r>
            <a:r>
              <a:rPr lang="zh-TW" altLang="en-US" sz="2800" dirty="0">
                <a:latin typeface="華康儷中宋" panose="02020509000000000000" pitchFamily="49" charset="-120"/>
                <a:ea typeface="華康儷中宋" panose="02020509000000000000" pitchFamily="49" charset="-120"/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10770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615</Words>
  <Application>Microsoft Office PowerPoint</Application>
  <PresentationFormat>如螢幕大小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</cp:revision>
  <dcterms:created xsi:type="dcterms:W3CDTF">2020-09-03T00:43:04Z</dcterms:created>
  <dcterms:modified xsi:type="dcterms:W3CDTF">2020-10-10T01:43:31Z</dcterms:modified>
</cp:coreProperties>
</file>