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6" r:id="rId7"/>
    <p:sldId id="262" r:id="rId8"/>
    <p:sldId id="263" r:id="rId9"/>
    <p:sldId id="265" r:id="rId10"/>
    <p:sldId id="267" r:id="rId11"/>
    <p:sldId id="268" r:id="rId12"/>
    <p:sldId id="269" r:id="rId13"/>
    <p:sldId id="270" r:id="rId14"/>
    <p:sldId id="273" r:id="rId15"/>
    <p:sldId id="272" r:id="rId16"/>
    <p:sldId id="264"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5" r:id="rId37"/>
    <p:sldId id="293" r:id="rId38"/>
    <p:sldId id="294" r:id="rId39"/>
    <p:sldId id="29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6370" autoAdjust="0"/>
  </p:normalViewPr>
  <p:slideViewPr>
    <p:cSldViewPr snapToGrid="0">
      <p:cViewPr varScale="1">
        <p:scale>
          <a:sx n="114" d="100"/>
          <a:sy n="114" d="100"/>
        </p:scale>
        <p:origin x="31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36177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353749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699393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26B3308-F931-40E5-82B8-8FCF29F0EE95}" type="slidenum">
              <a:rPr lang="zh-TW" altLang="en-US" smtClean="0"/>
              <a:t>‹#›</a:t>
            </a:fld>
            <a:endParaRPr lang="zh-TW"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3991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1036212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2260682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3771816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2790610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39254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245542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16528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55625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357029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23324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187436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230799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CE47AD1-097F-4906-8176-2C7ABB0EAD64}" type="datetimeFigureOut">
              <a:rPr lang="zh-TW" altLang="en-US" smtClean="0"/>
              <a:t>2020/3/13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387355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CE47AD1-097F-4906-8176-2C7ABB0EAD64}" type="datetimeFigureOut">
              <a:rPr lang="zh-TW" altLang="en-US" smtClean="0"/>
              <a:t>2020/3/13</a:t>
            </a:fld>
            <a:endParaRPr lang="zh-TW" alt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zh-TW" alt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26B3308-F931-40E5-82B8-8FCF29F0EE95}" type="slidenum">
              <a:rPr lang="zh-TW" altLang="en-US" smtClean="0"/>
              <a:t>‹#›</a:t>
            </a:fld>
            <a:endParaRPr lang="zh-TW" altLang="en-US"/>
          </a:p>
        </p:txBody>
      </p:sp>
    </p:spTree>
    <p:extLst>
      <p:ext uri="{BB962C8B-B14F-4D97-AF65-F5344CB8AC3E}">
        <p14:creationId xmlns:p14="http://schemas.microsoft.com/office/powerpoint/2010/main" val="4257461918"/>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klcg.elearn.hrd.gov.tw/mooc/index.ph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learn.hrd.gov.tw/info/10014262?_ga=2.149252214.1566975394.1584013356-1747205885.158401335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learn.hrd.gov.tw/info/10012506" TargetMode="External"/><Relationship Id="rId2" Type="http://schemas.openxmlformats.org/officeDocument/2006/relationships/hyperlink" Target="https://elearn.hrd.gov.tw/info/10012466"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elearn.hrd.gov.tw/info/10013953"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nicst.ey.gov.tw/Page/D94EC6EDE9B10E15/8c1e32e1-f068-4cab-a97d-865d5524d70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v.tw/"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learn.hrd.gov.tw/mooc/index.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9931B2-1A79-44BE-83D0-92101F1106B7}"/>
              </a:ext>
            </a:extLst>
          </p:cNvPr>
          <p:cNvSpPr>
            <a:spLocks noGrp="1"/>
          </p:cNvSpPr>
          <p:nvPr>
            <p:ph type="ctrTitle"/>
          </p:nvPr>
        </p:nvSpPr>
        <p:spPr/>
        <p:txBody>
          <a:bodyPr>
            <a:normAutofit fontScale="90000"/>
          </a:bodyPr>
          <a:lstStyle/>
          <a:p>
            <a:r>
              <a:rPr lang="en-US" altLang="zh-TW" dirty="0"/>
              <a:t>109</a:t>
            </a:r>
            <a:r>
              <a:rPr lang="zh-TW" altLang="en-US" dirty="0"/>
              <a:t>年資通安全教育訓練</a:t>
            </a:r>
            <a:br>
              <a:rPr lang="en-US" altLang="zh-TW" dirty="0"/>
            </a:br>
            <a:r>
              <a:rPr lang="zh-TW" altLang="en-US" dirty="0"/>
              <a:t>線上研習方式教學</a:t>
            </a:r>
          </a:p>
        </p:txBody>
      </p:sp>
      <p:sp>
        <p:nvSpPr>
          <p:cNvPr id="3" name="副標題 2">
            <a:extLst>
              <a:ext uri="{FF2B5EF4-FFF2-40B4-BE49-F238E27FC236}">
                <a16:creationId xmlns:a16="http://schemas.microsoft.com/office/drawing/2014/main" id="{EC0E640B-395C-4A54-B2AF-096705BB255B}"/>
              </a:ext>
            </a:extLst>
          </p:cNvPr>
          <p:cNvSpPr>
            <a:spLocks noGrp="1"/>
          </p:cNvSpPr>
          <p:nvPr>
            <p:ph type="subTitle" idx="1"/>
          </p:nvPr>
        </p:nvSpPr>
        <p:spPr/>
        <p:txBody>
          <a:bodyPr/>
          <a:lstStyle/>
          <a:p>
            <a:r>
              <a:rPr lang="zh-TW" altLang="en-US" dirty="0"/>
              <a:t>德和國小 資訊組長</a:t>
            </a:r>
            <a:endParaRPr lang="en-US" altLang="zh-TW" dirty="0"/>
          </a:p>
          <a:p>
            <a:r>
              <a:rPr lang="zh-TW" altLang="en-US" dirty="0"/>
              <a:t>郭政傑老師</a:t>
            </a:r>
          </a:p>
        </p:txBody>
      </p:sp>
    </p:spTree>
    <p:extLst>
      <p:ext uri="{BB962C8B-B14F-4D97-AF65-F5344CB8AC3E}">
        <p14:creationId xmlns:p14="http://schemas.microsoft.com/office/powerpoint/2010/main" val="2537791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登入</a:t>
            </a:r>
            <a:r>
              <a:rPr lang="en-US" altLang="zh-TW" dirty="0"/>
              <a:t>e</a:t>
            </a:r>
            <a:r>
              <a:rPr lang="zh-TW" altLang="en-US" dirty="0"/>
              <a:t>等公務園學習平台</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zh-TW" altLang="en-US" dirty="0"/>
              <a:t>滑鼠滾輪往下滑，為</a:t>
            </a:r>
            <a:r>
              <a:rPr lang="en-US" altLang="zh-TW" dirty="0">
                <a:effectLst/>
              </a:rPr>
              <a:t>【</a:t>
            </a:r>
            <a:r>
              <a:rPr lang="zh-TW" altLang="en-US" dirty="0"/>
              <a:t>一般民眾登入</a:t>
            </a:r>
            <a:r>
              <a:rPr lang="en-US" altLang="zh-TW" dirty="0">
                <a:effectLst/>
              </a:rPr>
              <a:t>】</a:t>
            </a:r>
            <a:endParaRPr lang="en-US" altLang="zh-TW" dirty="0"/>
          </a:p>
          <a:p>
            <a:r>
              <a:rPr lang="zh-TW" altLang="en-US" dirty="0"/>
              <a:t>點</a:t>
            </a:r>
            <a:r>
              <a:rPr lang="en-US" altLang="zh-TW" dirty="0">
                <a:effectLst/>
              </a:rPr>
              <a:t>【</a:t>
            </a:r>
            <a:r>
              <a:rPr lang="zh-TW" altLang="en-US" dirty="0">
                <a:effectLst/>
              </a:rPr>
              <a:t>登入我的</a:t>
            </a:r>
            <a:r>
              <a:rPr lang="en-US" altLang="zh-TW" dirty="0">
                <a:effectLst/>
              </a:rPr>
              <a:t>e</a:t>
            </a:r>
            <a:r>
              <a:rPr lang="zh-TW" altLang="en-US" dirty="0">
                <a:effectLst/>
              </a:rPr>
              <a:t>政府</a:t>
            </a:r>
            <a:r>
              <a:rPr lang="en-US" altLang="zh-TW" dirty="0">
                <a:effectLst/>
              </a:rPr>
              <a:t>】</a:t>
            </a:r>
            <a:r>
              <a:rPr lang="zh-TW" altLang="en-US" dirty="0">
                <a:effectLst/>
              </a:rPr>
              <a:t>，並注意紅字條件是否相符</a:t>
            </a:r>
            <a:endParaRPr lang="zh-TW" altLang="en-US" dirty="0"/>
          </a:p>
        </p:txBody>
      </p:sp>
      <p:pic>
        <p:nvPicPr>
          <p:cNvPr id="6" name="圖片 5">
            <a:extLst>
              <a:ext uri="{FF2B5EF4-FFF2-40B4-BE49-F238E27FC236}">
                <a16:creationId xmlns:a16="http://schemas.microsoft.com/office/drawing/2014/main" id="{88C3B2CB-7773-4212-BABB-5619E0493EA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73791" y="2755571"/>
            <a:ext cx="5251508" cy="3834787"/>
          </a:xfrm>
          <a:prstGeom prst="rect">
            <a:avLst/>
          </a:prstGeom>
        </p:spPr>
      </p:pic>
      <p:sp>
        <p:nvSpPr>
          <p:cNvPr id="5" name="矩形 4">
            <a:extLst>
              <a:ext uri="{FF2B5EF4-FFF2-40B4-BE49-F238E27FC236}">
                <a16:creationId xmlns:a16="http://schemas.microsoft.com/office/drawing/2014/main" id="{C173DAA5-E98D-4FBC-9B14-B87B811B2A11}"/>
              </a:ext>
            </a:extLst>
          </p:cNvPr>
          <p:cNvSpPr/>
          <p:nvPr/>
        </p:nvSpPr>
        <p:spPr>
          <a:xfrm>
            <a:off x="1312942" y="6098795"/>
            <a:ext cx="4777466" cy="4030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157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登入</a:t>
            </a:r>
            <a:r>
              <a:rPr lang="en-US" altLang="zh-TW" dirty="0"/>
              <a:t>e</a:t>
            </a:r>
            <a:r>
              <a:rPr lang="zh-TW" altLang="en-US" dirty="0"/>
              <a:t>等公務園學習平台</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zh-TW" altLang="en-US" dirty="0">
                <a:effectLst/>
              </a:rPr>
              <a:t>點</a:t>
            </a:r>
            <a:r>
              <a:rPr lang="en-US" altLang="zh-TW" dirty="0">
                <a:effectLst/>
              </a:rPr>
              <a:t>【</a:t>
            </a:r>
            <a:r>
              <a:rPr lang="zh-TW" altLang="en-US" dirty="0">
                <a:effectLst/>
              </a:rPr>
              <a:t>確定</a:t>
            </a:r>
            <a:r>
              <a:rPr lang="en-US" altLang="zh-TW" dirty="0">
                <a:effectLst/>
              </a:rPr>
              <a:t>】</a:t>
            </a:r>
          </a:p>
          <a:p>
            <a:r>
              <a:rPr lang="en-US" altLang="zh-TW" dirty="0">
                <a:effectLst/>
              </a:rPr>
              <a:t>(</a:t>
            </a:r>
            <a:r>
              <a:rPr lang="zh-TW" altLang="en-US" dirty="0">
                <a:effectLst/>
              </a:rPr>
              <a:t>如為學校公務人員，請自行依照指示操作</a:t>
            </a:r>
            <a:r>
              <a:rPr lang="en-US" altLang="zh-TW" dirty="0">
                <a:effectLst/>
              </a:rPr>
              <a:t>)</a:t>
            </a:r>
            <a:endParaRPr lang="en-US" altLang="zh-TW" dirty="0"/>
          </a:p>
        </p:txBody>
      </p:sp>
      <p:pic>
        <p:nvPicPr>
          <p:cNvPr id="4" name="圖片 3">
            <a:extLst>
              <a:ext uri="{FF2B5EF4-FFF2-40B4-BE49-F238E27FC236}">
                <a16:creationId xmlns:a16="http://schemas.microsoft.com/office/drawing/2014/main" id="{6E4C1F0F-C26D-418F-858E-36698755AF9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73791" y="2933351"/>
            <a:ext cx="5729681" cy="3446545"/>
          </a:xfrm>
          <a:prstGeom prst="rect">
            <a:avLst/>
          </a:prstGeom>
        </p:spPr>
      </p:pic>
      <p:sp>
        <p:nvSpPr>
          <p:cNvPr id="5" name="矩形 4">
            <a:extLst>
              <a:ext uri="{FF2B5EF4-FFF2-40B4-BE49-F238E27FC236}">
                <a16:creationId xmlns:a16="http://schemas.microsoft.com/office/drawing/2014/main" id="{C173DAA5-E98D-4FBC-9B14-B87B811B2A11}"/>
              </a:ext>
            </a:extLst>
          </p:cNvPr>
          <p:cNvSpPr/>
          <p:nvPr/>
        </p:nvSpPr>
        <p:spPr>
          <a:xfrm>
            <a:off x="5746457" y="5699146"/>
            <a:ext cx="869578" cy="4889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8134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登入</a:t>
            </a:r>
            <a:r>
              <a:rPr lang="en-US" altLang="zh-TW" dirty="0"/>
              <a:t>e</a:t>
            </a:r>
            <a:r>
              <a:rPr lang="zh-TW" altLang="en-US" dirty="0"/>
              <a:t>等公務園學習平台</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zh-TW" altLang="en-US" dirty="0">
                <a:effectLst/>
              </a:rPr>
              <a:t>閱讀紅字，勾選後</a:t>
            </a:r>
            <a:r>
              <a:rPr lang="en-US" altLang="zh-TW" dirty="0">
                <a:effectLst/>
              </a:rPr>
              <a:t>【</a:t>
            </a:r>
            <a:r>
              <a:rPr lang="zh-TW" altLang="en-US" dirty="0">
                <a:effectLst/>
              </a:rPr>
              <a:t>同意</a:t>
            </a:r>
            <a:r>
              <a:rPr lang="en-US" altLang="zh-TW" dirty="0">
                <a:effectLst/>
              </a:rPr>
              <a:t>】</a:t>
            </a:r>
            <a:endParaRPr lang="en-US" altLang="zh-TW" dirty="0"/>
          </a:p>
        </p:txBody>
      </p:sp>
      <p:pic>
        <p:nvPicPr>
          <p:cNvPr id="6" name="圖片 5">
            <a:extLst>
              <a:ext uri="{FF2B5EF4-FFF2-40B4-BE49-F238E27FC236}">
                <a16:creationId xmlns:a16="http://schemas.microsoft.com/office/drawing/2014/main" id="{6F0A5E5A-6616-4692-92F9-993A1114769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411449" y="2575842"/>
            <a:ext cx="6321101" cy="3943936"/>
          </a:xfrm>
          <a:prstGeom prst="rect">
            <a:avLst/>
          </a:prstGeom>
        </p:spPr>
      </p:pic>
      <p:sp>
        <p:nvSpPr>
          <p:cNvPr id="5" name="矩形 4">
            <a:extLst>
              <a:ext uri="{FF2B5EF4-FFF2-40B4-BE49-F238E27FC236}">
                <a16:creationId xmlns:a16="http://schemas.microsoft.com/office/drawing/2014/main" id="{C173DAA5-E98D-4FBC-9B14-B87B811B2A11}"/>
              </a:ext>
            </a:extLst>
          </p:cNvPr>
          <p:cNvSpPr/>
          <p:nvPr/>
        </p:nvSpPr>
        <p:spPr>
          <a:xfrm>
            <a:off x="3338816" y="5204196"/>
            <a:ext cx="869578" cy="4889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0F51BD7-60A3-46A1-A5D1-769596B93A26}"/>
              </a:ext>
            </a:extLst>
          </p:cNvPr>
          <p:cNvSpPr/>
          <p:nvPr/>
        </p:nvSpPr>
        <p:spPr>
          <a:xfrm>
            <a:off x="2182535" y="3636851"/>
            <a:ext cx="869578" cy="4889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20111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登入</a:t>
            </a:r>
            <a:r>
              <a:rPr lang="en-US" altLang="zh-TW" dirty="0"/>
              <a:t>e</a:t>
            </a:r>
            <a:r>
              <a:rPr lang="zh-TW" altLang="en-US" dirty="0"/>
              <a:t>等公務園學習平台</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zh-TW" altLang="en-US" dirty="0">
                <a:effectLst/>
              </a:rPr>
              <a:t>輸入暱稱，點</a:t>
            </a:r>
            <a:r>
              <a:rPr lang="en-US" altLang="zh-TW" dirty="0">
                <a:effectLst/>
              </a:rPr>
              <a:t>【</a:t>
            </a:r>
            <a:r>
              <a:rPr lang="zh-TW" altLang="en-US" dirty="0">
                <a:effectLst/>
              </a:rPr>
              <a:t>確定</a:t>
            </a:r>
            <a:r>
              <a:rPr lang="en-US" altLang="zh-TW" dirty="0">
                <a:effectLst/>
              </a:rPr>
              <a:t>】</a:t>
            </a:r>
            <a:endParaRPr lang="en-US" altLang="zh-TW" dirty="0"/>
          </a:p>
        </p:txBody>
      </p:sp>
      <p:pic>
        <p:nvPicPr>
          <p:cNvPr id="8" name="圖片 7">
            <a:extLst>
              <a:ext uri="{FF2B5EF4-FFF2-40B4-BE49-F238E27FC236}">
                <a16:creationId xmlns:a16="http://schemas.microsoft.com/office/drawing/2014/main" id="{6528A5A0-C902-4CAB-903E-3735D6991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04" y="2442654"/>
            <a:ext cx="6604191" cy="4061521"/>
          </a:xfrm>
          <a:prstGeom prst="rect">
            <a:avLst/>
          </a:prstGeom>
        </p:spPr>
      </p:pic>
      <p:sp>
        <p:nvSpPr>
          <p:cNvPr id="5" name="矩形 4">
            <a:extLst>
              <a:ext uri="{FF2B5EF4-FFF2-40B4-BE49-F238E27FC236}">
                <a16:creationId xmlns:a16="http://schemas.microsoft.com/office/drawing/2014/main" id="{C173DAA5-E98D-4FBC-9B14-B87B811B2A11}"/>
              </a:ext>
            </a:extLst>
          </p:cNvPr>
          <p:cNvSpPr/>
          <p:nvPr/>
        </p:nvSpPr>
        <p:spPr>
          <a:xfrm>
            <a:off x="4133218" y="5546746"/>
            <a:ext cx="849843" cy="4889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0F51BD7-60A3-46A1-A5D1-769596B93A26}"/>
              </a:ext>
            </a:extLst>
          </p:cNvPr>
          <p:cNvSpPr/>
          <p:nvPr/>
        </p:nvSpPr>
        <p:spPr>
          <a:xfrm>
            <a:off x="2469238" y="4228959"/>
            <a:ext cx="2102762" cy="4889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5028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登入</a:t>
            </a:r>
            <a:r>
              <a:rPr lang="en-US" altLang="zh-TW" dirty="0"/>
              <a:t>e</a:t>
            </a:r>
            <a:r>
              <a:rPr lang="zh-TW" altLang="en-US" dirty="0"/>
              <a:t>等公務園學習平台</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zh-TW" altLang="en-US" dirty="0">
                <a:effectLst/>
              </a:rPr>
              <a:t>有顯示暱稱及登出按鈕，即表示已正常登入</a:t>
            </a:r>
            <a:endParaRPr lang="en-US" altLang="zh-TW" dirty="0"/>
          </a:p>
        </p:txBody>
      </p:sp>
      <p:pic>
        <p:nvPicPr>
          <p:cNvPr id="4" name="圖片 3">
            <a:extLst>
              <a:ext uri="{FF2B5EF4-FFF2-40B4-BE49-F238E27FC236}">
                <a16:creationId xmlns:a16="http://schemas.microsoft.com/office/drawing/2014/main" id="{90C7E88C-E80D-4830-8E30-ECE1C5C8E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2497451"/>
            <a:ext cx="7810500" cy="1819275"/>
          </a:xfrm>
          <a:prstGeom prst="rect">
            <a:avLst/>
          </a:prstGeom>
        </p:spPr>
      </p:pic>
      <p:sp>
        <p:nvSpPr>
          <p:cNvPr id="7" name="矩形 6">
            <a:extLst>
              <a:ext uri="{FF2B5EF4-FFF2-40B4-BE49-F238E27FC236}">
                <a16:creationId xmlns:a16="http://schemas.microsoft.com/office/drawing/2014/main" id="{90F51BD7-60A3-46A1-A5D1-769596B93A26}"/>
              </a:ext>
            </a:extLst>
          </p:cNvPr>
          <p:cNvSpPr/>
          <p:nvPr/>
        </p:nvSpPr>
        <p:spPr>
          <a:xfrm>
            <a:off x="5531220" y="3761824"/>
            <a:ext cx="2919448" cy="5549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76595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進入基隆</a:t>
            </a:r>
            <a:r>
              <a:rPr lang="en-US" altLang="zh-TW" dirty="0"/>
              <a:t>e</a:t>
            </a:r>
            <a:r>
              <a:rPr lang="zh-TW" altLang="en-US" dirty="0"/>
              <a:t>學堂</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en-US" altLang="zh-TW" dirty="0">
                <a:hlinkClick r:id="rId2"/>
              </a:rPr>
              <a:t>https://klcg.elearn.hrd.gov.tw/mooc/index.php</a:t>
            </a:r>
            <a:endParaRPr lang="en-US" altLang="zh-TW" dirty="0"/>
          </a:p>
          <a:p>
            <a:r>
              <a:rPr lang="zh-TW" altLang="en-US" dirty="0"/>
              <a:t>點</a:t>
            </a:r>
            <a:r>
              <a:rPr lang="en-US" altLang="zh-TW" dirty="0">
                <a:effectLst/>
              </a:rPr>
              <a:t>【</a:t>
            </a:r>
            <a:r>
              <a:rPr lang="zh-TW" altLang="en-US" dirty="0">
                <a:effectLst/>
              </a:rPr>
              <a:t>基隆市政府</a:t>
            </a:r>
            <a:r>
              <a:rPr lang="en-US" altLang="zh-TW" dirty="0">
                <a:effectLst/>
              </a:rPr>
              <a:t>109</a:t>
            </a:r>
            <a:r>
              <a:rPr lang="zh-TW" altLang="en-US" dirty="0">
                <a:effectLst/>
              </a:rPr>
              <a:t>年度 </a:t>
            </a:r>
            <a:r>
              <a:rPr lang="en-US" altLang="zh-TW" dirty="0">
                <a:effectLst/>
              </a:rPr>
              <a:t>【</a:t>
            </a:r>
            <a:r>
              <a:rPr lang="zh-TW" altLang="en-US" dirty="0">
                <a:effectLst/>
              </a:rPr>
              <a:t>必修</a:t>
            </a:r>
            <a:r>
              <a:rPr lang="en-US" altLang="zh-TW" dirty="0">
                <a:effectLst/>
              </a:rPr>
              <a:t>】</a:t>
            </a:r>
            <a:r>
              <a:rPr lang="zh-TW" altLang="en-US" dirty="0">
                <a:effectLst/>
              </a:rPr>
              <a:t>組裝課程</a:t>
            </a:r>
            <a:r>
              <a:rPr lang="en-US" altLang="zh-TW" dirty="0">
                <a:effectLst/>
              </a:rPr>
              <a:t>】</a:t>
            </a:r>
            <a:endParaRPr lang="zh-TW" altLang="en-US" dirty="0"/>
          </a:p>
        </p:txBody>
      </p:sp>
      <p:pic>
        <p:nvPicPr>
          <p:cNvPr id="4" name="圖片 3">
            <a:extLst>
              <a:ext uri="{FF2B5EF4-FFF2-40B4-BE49-F238E27FC236}">
                <a16:creationId xmlns:a16="http://schemas.microsoft.com/office/drawing/2014/main" id="{6BDC6C94-5639-4106-A904-C0C83D39FF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17879" y="3146632"/>
            <a:ext cx="7740775" cy="3101768"/>
          </a:xfrm>
          <a:prstGeom prst="rect">
            <a:avLst/>
          </a:prstGeom>
        </p:spPr>
      </p:pic>
      <p:sp>
        <p:nvSpPr>
          <p:cNvPr id="5" name="矩形 4">
            <a:extLst>
              <a:ext uri="{FF2B5EF4-FFF2-40B4-BE49-F238E27FC236}">
                <a16:creationId xmlns:a16="http://schemas.microsoft.com/office/drawing/2014/main" id="{C173DAA5-E98D-4FBC-9B14-B87B811B2A11}"/>
              </a:ext>
            </a:extLst>
          </p:cNvPr>
          <p:cNvSpPr/>
          <p:nvPr/>
        </p:nvSpPr>
        <p:spPr>
          <a:xfrm>
            <a:off x="3452270" y="3680412"/>
            <a:ext cx="2369689" cy="21918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64571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進入基隆</a:t>
            </a:r>
            <a:r>
              <a:rPr lang="en-US" altLang="zh-TW" dirty="0"/>
              <a:t>e</a:t>
            </a:r>
            <a:r>
              <a:rPr lang="zh-TW" altLang="en-US" dirty="0"/>
              <a:t>學堂</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en-US" altLang="zh-TW" dirty="0">
                <a:hlinkClick r:id="rId2"/>
              </a:rPr>
              <a:t>https://elearn.hrd.gov.tw/info/10014262?_ga=2.149252214.1566975394.1584013356-1747205885.1584013356</a:t>
            </a:r>
            <a:endParaRPr lang="en-US" altLang="zh-TW" dirty="0"/>
          </a:p>
          <a:p>
            <a:r>
              <a:rPr lang="zh-TW" altLang="en-US" dirty="0"/>
              <a:t>點</a:t>
            </a:r>
            <a:r>
              <a:rPr lang="en-US" altLang="zh-TW" dirty="0">
                <a:effectLst/>
              </a:rPr>
              <a:t>【</a:t>
            </a:r>
            <a:r>
              <a:rPr lang="zh-TW" altLang="en-US" dirty="0">
                <a:effectLst/>
              </a:rPr>
              <a:t>整批選課</a:t>
            </a:r>
            <a:r>
              <a:rPr lang="en-US" altLang="zh-TW" dirty="0">
                <a:effectLst/>
              </a:rPr>
              <a:t>】</a:t>
            </a:r>
            <a:endParaRPr lang="zh-TW" altLang="en-US" dirty="0"/>
          </a:p>
        </p:txBody>
      </p:sp>
      <p:pic>
        <p:nvPicPr>
          <p:cNvPr id="4" name="圖片 3">
            <a:extLst>
              <a:ext uri="{FF2B5EF4-FFF2-40B4-BE49-F238E27FC236}">
                <a16:creationId xmlns:a16="http://schemas.microsoft.com/office/drawing/2014/main" id="{00151B8C-007A-4A27-BB7D-64AAC785AF8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2821" y="3429000"/>
            <a:ext cx="8250371" cy="2677147"/>
          </a:xfrm>
          <a:prstGeom prst="rect">
            <a:avLst/>
          </a:prstGeom>
        </p:spPr>
      </p:pic>
      <p:sp>
        <p:nvSpPr>
          <p:cNvPr id="5" name="矩形 4">
            <a:extLst>
              <a:ext uri="{FF2B5EF4-FFF2-40B4-BE49-F238E27FC236}">
                <a16:creationId xmlns:a16="http://schemas.microsoft.com/office/drawing/2014/main" id="{C173DAA5-E98D-4FBC-9B14-B87B811B2A11}"/>
              </a:ext>
            </a:extLst>
          </p:cNvPr>
          <p:cNvSpPr/>
          <p:nvPr/>
        </p:nvSpPr>
        <p:spPr>
          <a:xfrm>
            <a:off x="5603846" y="5360565"/>
            <a:ext cx="1711354" cy="4306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99880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進入基隆</a:t>
            </a:r>
            <a:r>
              <a:rPr lang="en-US" altLang="zh-TW" dirty="0"/>
              <a:t>e</a:t>
            </a:r>
            <a:r>
              <a:rPr lang="zh-TW" altLang="en-US" dirty="0"/>
              <a:t>學堂</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zh-TW" altLang="en-US" dirty="0"/>
              <a:t>點</a:t>
            </a:r>
            <a:r>
              <a:rPr lang="en-US" altLang="zh-TW" dirty="0">
                <a:effectLst/>
              </a:rPr>
              <a:t>【</a:t>
            </a:r>
            <a:r>
              <a:rPr lang="zh-TW" altLang="en-US" dirty="0">
                <a:effectLst/>
              </a:rPr>
              <a:t>確定</a:t>
            </a:r>
            <a:r>
              <a:rPr lang="en-US" altLang="zh-TW" dirty="0">
                <a:effectLst/>
              </a:rPr>
              <a:t>】</a:t>
            </a:r>
            <a:endParaRPr lang="zh-TW" altLang="en-US" dirty="0"/>
          </a:p>
        </p:txBody>
      </p:sp>
      <p:pic>
        <p:nvPicPr>
          <p:cNvPr id="6" name="圖片 5">
            <a:extLst>
              <a:ext uri="{FF2B5EF4-FFF2-40B4-BE49-F238E27FC236}">
                <a16:creationId xmlns:a16="http://schemas.microsoft.com/office/drawing/2014/main" id="{604BFB55-3141-4525-AB68-2A27117DEE3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46330" y="2790450"/>
            <a:ext cx="7443353" cy="1512116"/>
          </a:xfrm>
          <a:prstGeom prst="rect">
            <a:avLst/>
          </a:prstGeom>
        </p:spPr>
      </p:pic>
      <p:sp>
        <p:nvSpPr>
          <p:cNvPr id="5" name="矩形 4">
            <a:extLst>
              <a:ext uri="{FF2B5EF4-FFF2-40B4-BE49-F238E27FC236}">
                <a16:creationId xmlns:a16="http://schemas.microsoft.com/office/drawing/2014/main" id="{C173DAA5-E98D-4FBC-9B14-B87B811B2A11}"/>
              </a:ext>
            </a:extLst>
          </p:cNvPr>
          <p:cNvSpPr/>
          <p:nvPr/>
        </p:nvSpPr>
        <p:spPr>
          <a:xfrm>
            <a:off x="7390700" y="3638786"/>
            <a:ext cx="755009" cy="4718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02939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進入基隆</a:t>
            </a:r>
            <a:r>
              <a:rPr lang="en-US" altLang="zh-TW" dirty="0"/>
              <a:t>e</a:t>
            </a:r>
            <a:r>
              <a:rPr lang="zh-TW" altLang="en-US" dirty="0"/>
              <a:t>學堂</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滑鼠滾輪往下，有</a:t>
            </a:r>
            <a:r>
              <a:rPr lang="zh-TW" altLang="en-US" b="1" dirty="0">
                <a:effectLst/>
              </a:rPr>
              <a:t>基隆市政府</a:t>
            </a:r>
            <a:r>
              <a:rPr lang="en-US" altLang="zh-TW" b="1" dirty="0">
                <a:effectLst/>
              </a:rPr>
              <a:t>109</a:t>
            </a:r>
            <a:r>
              <a:rPr lang="zh-TW" altLang="en-US" b="1" dirty="0">
                <a:effectLst/>
              </a:rPr>
              <a:t>年度 </a:t>
            </a:r>
            <a:r>
              <a:rPr lang="en-US" altLang="zh-TW" b="1" dirty="0">
                <a:effectLst/>
              </a:rPr>
              <a:t>【</a:t>
            </a:r>
            <a:r>
              <a:rPr lang="zh-TW" altLang="en-US" b="1" dirty="0">
                <a:effectLst/>
              </a:rPr>
              <a:t>必修</a:t>
            </a:r>
            <a:r>
              <a:rPr lang="en-US" altLang="zh-TW" b="1" dirty="0">
                <a:effectLst/>
              </a:rPr>
              <a:t>】</a:t>
            </a:r>
            <a:r>
              <a:rPr lang="zh-TW" altLang="en-US" b="1" dirty="0">
                <a:effectLst/>
              </a:rPr>
              <a:t>組裝課程</a:t>
            </a:r>
            <a:endParaRPr lang="en-US" altLang="zh-TW" b="1" dirty="0">
              <a:effectLst/>
            </a:endParaRPr>
          </a:p>
          <a:p>
            <a:r>
              <a:rPr lang="en-US" altLang="zh-TW" dirty="0">
                <a:effectLst/>
                <a:hlinkClick r:id="rId2" tooltip="PCENTER109100598 - 資安管理-個人篇(另開新視窗)"/>
              </a:rPr>
              <a:t>PCENTER109100598 - </a:t>
            </a:r>
            <a:r>
              <a:rPr lang="zh-TW" altLang="en-US" dirty="0">
                <a:effectLst/>
                <a:hlinkClick r:id="rId2" tooltip="PCENTER109100598 - 資安管理-個人篇(另開新視窗)"/>
              </a:rPr>
              <a:t>資安管理</a:t>
            </a:r>
            <a:r>
              <a:rPr lang="en-US" altLang="zh-TW" dirty="0">
                <a:effectLst/>
                <a:hlinkClick r:id="rId2" tooltip="PCENTER109100598 - 資安管理-個人篇(另開新視窗)"/>
              </a:rPr>
              <a:t>-</a:t>
            </a:r>
            <a:r>
              <a:rPr lang="zh-TW" altLang="en-US" dirty="0">
                <a:effectLst/>
                <a:hlinkClick r:id="rId2" tooltip="PCENTER109100598 - 資安管理-個人篇(另開新視窗)"/>
              </a:rPr>
              <a:t>個人篇</a:t>
            </a:r>
            <a:r>
              <a:rPr lang="zh-TW" altLang="en-US" dirty="0">
                <a:effectLst/>
              </a:rPr>
              <a:t> </a:t>
            </a:r>
            <a:r>
              <a:rPr lang="en-US" altLang="zh-TW" dirty="0">
                <a:effectLst/>
              </a:rPr>
              <a:t>(</a:t>
            </a:r>
            <a:r>
              <a:rPr lang="zh-TW" altLang="en-US" dirty="0">
                <a:effectLst/>
              </a:rPr>
              <a:t>認證時數：</a:t>
            </a:r>
            <a:r>
              <a:rPr lang="en-US" altLang="zh-TW" dirty="0">
                <a:effectLst/>
              </a:rPr>
              <a:t>1.0 </a:t>
            </a:r>
            <a:r>
              <a:rPr lang="zh-TW" altLang="en-US" dirty="0">
                <a:effectLst/>
              </a:rPr>
              <a:t>小時</a:t>
            </a:r>
            <a:r>
              <a:rPr lang="en-US" altLang="zh-TW" dirty="0">
                <a:effectLst/>
              </a:rPr>
              <a:t>)</a:t>
            </a:r>
          </a:p>
          <a:p>
            <a:r>
              <a:rPr lang="en-US" altLang="zh-TW" dirty="0">
                <a:effectLst/>
                <a:hlinkClick r:id="rId3" tooltip="PCENTER109100638 - 雲端應用安全實務(另開新視窗)"/>
              </a:rPr>
              <a:t>PCENTER109100638 - </a:t>
            </a:r>
            <a:r>
              <a:rPr lang="zh-TW" altLang="en-US" dirty="0">
                <a:effectLst/>
                <a:hlinkClick r:id="rId3" tooltip="PCENTER109100638 - 雲端應用安全實務(另開新視窗)"/>
              </a:rPr>
              <a:t>雲端應用安全實務</a:t>
            </a:r>
            <a:r>
              <a:rPr lang="zh-TW" altLang="en-US" dirty="0">
                <a:effectLst/>
              </a:rPr>
              <a:t> </a:t>
            </a:r>
            <a:r>
              <a:rPr lang="en-US" altLang="zh-TW" dirty="0">
                <a:effectLst/>
              </a:rPr>
              <a:t>(</a:t>
            </a:r>
            <a:r>
              <a:rPr lang="zh-TW" altLang="en-US" dirty="0">
                <a:effectLst/>
              </a:rPr>
              <a:t>認證時數：</a:t>
            </a:r>
            <a:r>
              <a:rPr lang="en-US" altLang="zh-TW" dirty="0">
                <a:effectLst/>
              </a:rPr>
              <a:t>1.0 </a:t>
            </a:r>
            <a:r>
              <a:rPr lang="zh-TW" altLang="en-US" dirty="0">
                <a:effectLst/>
              </a:rPr>
              <a:t>小時</a:t>
            </a:r>
            <a:r>
              <a:rPr lang="en-US" altLang="zh-TW" dirty="0">
                <a:effectLst/>
              </a:rPr>
              <a:t>)</a:t>
            </a:r>
          </a:p>
          <a:p>
            <a:r>
              <a:rPr lang="en-US" altLang="zh-TW" dirty="0">
                <a:effectLst/>
                <a:hlinkClick r:id="rId4" tooltip="PMOJ109100018 - 防範電子郵件社交工程課程(另開新視窗)"/>
              </a:rPr>
              <a:t>PMOJ109100018 - </a:t>
            </a:r>
            <a:r>
              <a:rPr lang="zh-TW" altLang="en-US" dirty="0">
                <a:effectLst/>
                <a:hlinkClick r:id="rId4" tooltip="PMOJ109100018 - 防範電子郵件社交工程課程(另開新視窗)"/>
              </a:rPr>
              <a:t>防範電子郵件社交工程課程</a:t>
            </a:r>
            <a:r>
              <a:rPr lang="zh-TW" altLang="en-US" dirty="0">
                <a:effectLst/>
              </a:rPr>
              <a:t> </a:t>
            </a:r>
            <a:r>
              <a:rPr lang="en-US" altLang="zh-TW" dirty="0">
                <a:effectLst/>
              </a:rPr>
              <a:t>(</a:t>
            </a:r>
            <a:r>
              <a:rPr lang="zh-TW" altLang="en-US" dirty="0">
                <a:effectLst/>
              </a:rPr>
              <a:t>認證時數：</a:t>
            </a:r>
            <a:r>
              <a:rPr lang="en-US" altLang="zh-TW" dirty="0">
                <a:effectLst/>
              </a:rPr>
              <a:t>1.0 </a:t>
            </a:r>
            <a:r>
              <a:rPr lang="zh-TW" altLang="en-US" dirty="0">
                <a:effectLst/>
              </a:rPr>
              <a:t>小時</a:t>
            </a:r>
            <a:r>
              <a:rPr lang="en-US" altLang="zh-TW" dirty="0">
                <a:effectLst/>
              </a:rPr>
              <a:t>)</a:t>
            </a:r>
          </a:p>
          <a:p>
            <a:r>
              <a:rPr lang="zh-TW" altLang="en-US" dirty="0"/>
              <a:t>上述三堂課程即為</a:t>
            </a:r>
            <a:r>
              <a:rPr lang="en-US" altLang="zh-TW" dirty="0"/>
              <a:t>【</a:t>
            </a:r>
            <a:r>
              <a:rPr lang="zh-TW" altLang="en-US" dirty="0"/>
              <a:t>資通安全教育訓練</a:t>
            </a:r>
            <a:r>
              <a:rPr lang="en-US" altLang="zh-TW" dirty="0"/>
              <a:t>】</a:t>
            </a:r>
            <a:r>
              <a:rPr lang="zh-TW" altLang="en-US" dirty="0"/>
              <a:t>之線上研習課程</a:t>
            </a:r>
          </a:p>
        </p:txBody>
      </p:sp>
      <p:pic>
        <p:nvPicPr>
          <p:cNvPr id="8" name="圖片 7">
            <a:extLst>
              <a:ext uri="{FF2B5EF4-FFF2-40B4-BE49-F238E27FC236}">
                <a16:creationId xmlns:a16="http://schemas.microsoft.com/office/drawing/2014/main" id="{9B5A4CBD-C278-403F-84D7-83BD2D27510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43418" y="4055831"/>
            <a:ext cx="6071113" cy="2655337"/>
          </a:xfrm>
          <a:prstGeom prst="rect">
            <a:avLst/>
          </a:prstGeom>
        </p:spPr>
      </p:pic>
      <p:sp>
        <p:nvSpPr>
          <p:cNvPr id="9" name="矩形 8">
            <a:extLst>
              <a:ext uri="{FF2B5EF4-FFF2-40B4-BE49-F238E27FC236}">
                <a16:creationId xmlns:a16="http://schemas.microsoft.com/office/drawing/2014/main" id="{8A336393-4039-4E97-A7DC-D70D056AC8FB}"/>
              </a:ext>
            </a:extLst>
          </p:cNvPr>
          <p:cNvSpPr/>
          <p:nvPr/>
        </p:nvSpPr>
        <p:spPr>
          <a:xfrm>
            <a:off x="1476462" y="4217627"/>
            <a:ext cx="4110606" cy="20307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0996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點擊</a:t>
            </a:r>
            <a:r>
              <a:rPr lang="en-US" altLang="zh-TW" dirty="0"/>
              <a:t>【</a:t>
            </a:r>
            <a:r>
              <a:rPr lang="zh-TW" altLang="en-US" b="1" dirty="0">
                <a:effectLst/>
              </a:rPr>
              <a:t>資安管理</a:t>
            </a:r>
            <a:r>
              <a:rPr lang="en-US" altLang="zh-TW" b="1" dirty="0">
                <a:effectLst/>
              </a:rPr>
              <a:t>-</a:t>
            </a:r>
            <a:r>
              <a:rPr lang="zh-TW" altLang="en-US" b="1" dirty="0">
                <a:effectLst/>
              </a:rPr>
              <a:t>個人篇</a:t>
            </a:r>
            <a:r>
              <a:rPr lang="en-US" altLang="zh-TW" dirty="0"/>
              <a:t>】</a:t>
            </a:r>
            <a:endParaRPr lang="zh-TW" altLang="en-US" dirty="0"/>
          </a:p>
        </p:txBody>
      </p:sp>
      <p:pic>
        <p:nvPicPr>
          <p:cNvPr id="8" name="圖片 7">
            <a:extLst>
              <a:ext uri="{FF2B5EF4-FFF2-40B4-BE49-F238E27FC236}">
                <a16:creationId xmlns:a16="http://schemas.microsoft.com/office/drawing/2014/main" id="{9B5A4CBD-C278-403F-84D7-83BD2D27510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5345" y="2805871"/>
            <a:ext cx="7490521" cy="3276147"/>
          </a:xfrm>
          <a:prstGeom prst="rect">
            <a:avLst/>
          </a:prstGeom>
        </p:spPr>
      </p:pic>
      <p:sp>
        <p:nvSpPr>
          <p:cNvPr id="9" name="矩形 8">
            <a:extLst>
              <a:ext uri="{FF2B5EF4-FFF2-40B4-BE49-F238E27FC236}">
                <a16:creationId xmlns:a16="http://schemas.microsoft.com/office/drawing/2014/main" id="{8A336393-4039-4E97-A7DC-D70D056AC8FB}"/>
              </a:ext>
            </a:extLst>
          </p:cNvPr>
          <p:cNvSpPr/>
          <p:nvPr/>
        </p:nvSpPr>
        <p:spPr>
          <a:xfrm>
            <a:off x="1132513" y="2992835"/>
            <a:ext cx="4395832" cy="5137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7608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305DD0-199B-4C48-9960-D01DD8825716}"/>
              </a:ext>
            </a:extLst>
          </p:cNvPr>
          <p:cNvSpPr>
            <a:spLocks noGrp="1"/>
          </p:cNvSpPr>
          <p:nvPr>
            <p:ph type="title"/>
          </p:nvPr>
        </p:nvSpPr>
        <p:spPr/>
        <p:txBody>
          <a:bodyPr/>
          <a:lstStyle/>
          <a:p>
            <a:r>
              <a:rPr lang="zh-TW" altLang="en-US" dirty="0"/>
              <a:t>法令來源</a:t>
            </a:r>
          </a:p>
        </p:txBody>
      </p:sp>
      <p:sp>
        <p:nvSpPr>
          <p:cNvPr id="3" name="內容版面配置區 2">
            <a:extLst>
              <a:ext uri="{FF2B5EF4-FFF2-40B4-BE49-F238E27FC236}">
                <a16:creationId xmlns:a16="http://schemas.microsoft.com/office/drawing/2014/main" id="{78F67814-FD9D-4221-9AA2-605C8CF66BD0}"/>
              </a:ext>
            </a:extLst>
          </p:cNvPr>
          <p:cNvSpPr>
            <a:spLocks noGrp="1"/>
          </p:cNvSpPr>
          <p:nvPr>
            <p:ph idx="1"/>
          </p:nvPr>
        </p:nvSpPr>
        <p:spPr/>
        <p:txBody>
          <a:bodyPr/>
          <a:lstStyle/>
          <a:p>
            <a:r>
              <a:rPr lang="zh-TW" altLang="en-US" dirty="0"/>
              <a:t>資通安全管理法子法</a:t>
            </a:r>
            <a:r>
              <a:rPr lang="en-US" altLang="zh-TW" dirty="0"/>
              <a:t>-</a:t>
            </a:r>
            <a:r>
              <a:rPr lang="zh-TW" altLang="en-US" dirty="0"/>
              <a:t>資通安全責任等級分級辦法規定：</a:t>
            </a:r>
            <a:endParaRPr lang="en-US" altLang="zh-TW" dirty="0"/>
          </a:p>
          <a:p>
            <a:r>
              <a:rPr lang="zh-TW" altLang="en-US" dirty="0"/>
              <a:t>校內電腦使用者每人每年需接受三小時以上之一般資通安全教育訓練。</a:t>
            </a:r>
            <a:endParaRPr lang="en-US" altLang="zh-TW" dirty="0"/>
          </a:p>
          <a:p>
            <a:endParaRPr lang="en-US" altLang="zh-TW" dirty="0"/>
          </a:p>
          <a:p>
            <a:r>
              <a:rPr lang="zh-TW" altLang="en-US" dirty="0"/>
              <a:t>詳見：資通安全管理法子法最新公告</a:t>
            </a:r>
            <a:endParaRPr lang="en-US" altLang="zh-TW" dirty="0"/>
          </a:p>
          <a:p>
            <a:r>
              <a:rPr lang="en-US" altLang="zh-TW" dirty="0">
                <a:hlinkClick r:id="rId2"/>
              </a:rPr>
              <a:t>https://nicst.ey.gov.tw/Page/D94EC6EDE9B10E15/8c1e32e1-f068-4cab-a97d-865d5524d705</a:t>
            </a:r>
            <a:endParaRPr lang="zh-TW" altLang="en-US" dirty="0"/>
          </a:p>
        </p:txBody>
      </p:sp>
    </p:spTree>
    <p:extLst>
      <p:ext uri="{BB962C8B-B14F-4D97-AF65-F5344CB8AC3E}">
        <p14:creationId xmlns:p14="http://schemas.microsoft.com/office/powerpoint/2010/main" val="3508134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點擊</a:t>
            </a:r>
            <a:r>
              <a:rPr lang="en-US" altLang="zh-TW" dirty="0"/>
              <a:t>【</a:t>
            </a:r>
            <a:r>
              <a:rPr lang="zh-TW" altLang="en-US" b="1" dirty="0">
                <a:effectLst/>
              </a:rPr>
              <a:t>上課去</a:t>
            </a:r>
            <a:r>
              <a:rPr lang="en-US" altLang="zh-TW" dirty="0"/>
              <a:t>】</a:t>
            </a:r>
            <a:endParaRPr lang="zh-TW" altLang="en-US" dirty="0"/>
          </a:p>
        </p:txBody>
      </p:sp>
      <p:pic>
        <p:nvPicPr>
          <p:cNvPr id="5" name="圖片 4">
            <a:extLst>
              <a:ext uri="{FF2B5EF4-FFF2-40B4-BE49-F238E27FC236}">
                <a16:creationId xmlns:a16="http://schemas.microsoft.com/office/drawing/2014/main" id="{ED5F8CA7-7681-4B26-A0FA-310266A7D47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94341" y="3156404"/>
            <a:ext cx="8263155" cy="2634797"/>
          </a:xfrm>
          <a:prstGeom prst="rect">
            <a:avLst/>
          </a:prstGeom>
        </p:spPr>
      </p:pic>
      <p:sp>
        <p:nvSpPr>
          <p:cNvPr id="9" name="矩形 8">
            <a:extLst>
              <a:ext uri="{FF2B5EF4-FFF2-40B4-BE49-F238E27FC236}">
                <a16:creationId xmlns:a16="http://schemas.microsoft.com/office/drawing/2014/main" id="{8A336393-4039-4E97-A7DC-D70D056AC8FB}"/>
              </a:ext>
            </a:extLst>
          </p:cNvPr>
          <p:cNvSpPr/>
          <p:nvPr/>
        </p:nvSpPr>
        <p:spPr>
          <a:xfrm>
            <a:off x="5813571" y="4991450"/>
            <a:ext cx="1677798" cy="4697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58336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建議使用</a:t>
            </a:r>
            <a:r>
              <a:rPr lang="en-US" altLang="zh-TW" dirty="0"/>
              <a:t>Chrome</a:t>
            </a:r>
            <a:r>
              <a:rPr lang="zh-TW" altLang="en-US" dirty="0"/>
              <a:t>瀏覽器</a:t>
            </a:r>
            <a:endParaRPr lang="en-US" altLang="zh-TW" dirty="0"/>
          </a:p>
          <a:p>
            <a:r>
              <a:rPr lang="zh-TW" altLang="en-US" dirty="0"/>
              <a:t>右下請按照課程閱讀環境需求操作，不一定與此處顯示完全相同</a:t>
            </a:r>
          </a:p>
        </p:txBody>
      </p:sp>
      <p:pic>
        <p:nvPicPr>
          <p:cNvPr id="8" name="圖片 7">
            <a:extLst>
              <a:ext uri="{FF2B5EF4-FFF2-40B4-BE49-F238E27FC236}">
                <a16:creationId xmlns:a16="http://schemas.microsoft.com/office/drawing/2014/main" id="{30A73173-D33C-4CB8-8A8C-FECA3C224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740" y="2768366"/>
            <a:ext cx="5995179" cy="4024735"/>
          </a:xfrm>
          <a:prstGeom prst="rect">
            <a:avLst/>
          </a:prstGeom>
        </p:spPr>
      </p:pic>
      <p:sp>
        <p:nvSpPr>
          <p:cNvPr id="9" name="矩形 8">
            <a:extLst>
              <a:ext uri="{FF2B5EF4-FFF2-40B4-BE49-F238E27FC236}">
                <a16:creationId xmlns:a16="http://schemas.microsoft.com/office/drawing/2014/main" id="{8A336393-4039-4E97-A7DC-D70D056AC8FB}"/>
              </a:ext>
            </a:extLst>
          </p:cNvPr>
          <p:cNvSpPr/>
          <p:nvPr/>
        </p:nvSpPr>
        <p:spPr>
          <a:xfrm>
            <a:off x="6484689" y="5025006"/>
            <a:ext cx="587230" cy="4697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AB5AEB46-23C2-488F-B5D7-DD24889C4BB7}"/>
              </a:ext>
            </a:extLst>
          </p:cNvPr>
          <p:cNvSpPr/>
          <p:nvPr/>
        </p:nvSpPr>
        <p:spPr>
          <a:xfrm>
            <a:off x="4346896" y="6262258"/>
            <a:ext cx="1677798" cy="4697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a:extLst>
              <a:ext uri="{FF2B5EF4-FFF2-40B4-BE49-F238E27FC236}">
                <a16:creationId xmlns:a16="http://schemas.microsoft.com/office/drawing/2014/main" id="{2176C290-0B95-478A-86FB-CC3AD7CF4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356" y="3219974"/>
            <a:ext cx="3181350" cy="1371600"/>
          </a:xfrm>
          <a:prstGeom prst="rect">
            <a:avLst/>
          </a:prstGeom>
        </p:spPr>
      </p:pic>
      <p:cxnSp>
        <p:nvCxnSpPr>
          <p:cNvPr id="13" name="直線單箭頭接點 12">
            <a:extLst>
              <a:ext uri="{FF2B5EF4-FFF2-40B4-BE49-F238E27FC236}">
                <a16:creationId xmlns:a16="http://schemas.microsoft.com/office/drawing/2014/main" id="{DC82855E-AC19-44DE-A561-0FB2EFF12854}"/>
              </a:ext>
            </a:extLst>
          </p:cNvPr>
          <p:cNvCxnSpPr/>
          <p:nvPr/>
        </p:nvCxnSpPr>
        <p:spPr>
          <a:xfrm flipH="1" flipV="1">
            <a:off x="3582099" y="4202884"/>
            <a:ext cx="1803633" cy="22942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70AB5DAA-792B-4616-A10A-8CEF154091C6}"/>
              </a:ext>
            </a:extLst>
          </p:cNvPr>
          <p:cNvSpPr/>
          <p:nvPr/>
        </p:nvSpPr>
        <p:spPr>
          <a:xfrm>
            <a:off x="3182031" y="3967992"/>
            <a:ext cx="735628" cy="4697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36279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點擊左側課程，開始上課</a:t>
            </a:r>
          </a:p>
        </p:txBody>
      </p:sp>
      <p:pic>
        <p:nvPicPr>
          <p:cNvPr id="4" name="圖片 3">
            <a:extLst>
              <a:ext uri="{FF2B5EF4-FFF2-40B4-BE49-F238E27FC236}">
                <a16:creationId xmlns:a16="http://schemas.microsoft.com/office/drawing/2014/main" id="{E9D57F4D-CF91-4CF6-A559-B41DD15C6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62" y="2327180"/>
            <a:ext cx="8313490" cy="4262372"/>
          </a:xfrm>
          <a:prstGeom prst="rect">
            <a:avLst/>
          </a:prstGeom>
        </p:spPr>
      </p:pic>
      <p:sp>
        <p:nvSpPr>
          <p:cNvPr id="9" name="矩形 8">
            <a:extLst>
              <a:ext uri="{FF2B5EF4-FFF2-40B4-BE49-F238E27FC236}">
                <a16:creationId xmlns:a16="http://schemas.microsoft.com/office/drawing/2014/main" id="{8A336393-4039-4E97-A7DC-D70D056AC8FB}"/>
              </a:ext>
            </a:extLst>
          </p:cNvPr>
          <p:cNvSpPr/>
          <p:nvPr/>
        </p:nvSpPr>
        <p:spPr>
          <a:xfrm>
            <a:off x="1904302" y="2969703"/>
            <a:ext cx="1426127" cy="36198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37620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閱讀時數需達一定比例，才可執行測驗</a:t>
            </a:r>
            <a:r>
              <a:rPr lang="en-US" altLang="zh-TW" dirty="0"/>
              <a:t>/</a:t>
            </a:r>
            <a:r>
              <a:rPr lang="zh-TW" altLang="en-US" dirty="0"/>
              <a:t>考試</a:t>
            </a:r>
            <a:r>
              <a:rPr lang="en-US" altLang="zh-TW" dirty="0"/>
              <a:t>/</a:t>
            </a:r>
            <a:r>
              <a:rPr lang="zh-TW" altLang="en-US" dirty="0"/>
              <a:t>問券</a:t>
            </a:r>
            <a:r>
              <a:rPr lang="en-US" altLang="zh-TW" dirty="0"/>
              <a:t>/</a:t>
            </a:r>
            <a:r>
              <a:rPr lang="zh-TW" altLang="en-US" dirty="0"/>
              <a:t>投票</a:t>
            </a:r>
          </a:p>
        </p:txBody>
      </p:sp>
      <p:pic>
        <p:nvPicPr>
          <p:cNvPr id="5" name="圖片 4">
            <a:extLst>
              <a:ext uri="{FF2B5EF4-FFF2-40B4-BE49-F238E27FC236}">
                <a16:creationId xmlns:a16="http://schemas.microsoft.com/office/drawing/2014/main" id="{22F496B8-525E-4E0D-BFB5-09AB2DBA45D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57665" y="2620582"/>
            <a:ext cx="8141717" cy="3069951"/>
          </a:xfrm>
          <a:prstGeom prst="rect">
            <a:avLst/>
          </a:prstGeom>
        </p:spPr>
      </p:pic>
      <p:sp>
        <p:nvSpPr>
          <p:cNvPr id="9" name="矩形 8">
            <a:extLst>
              <a:ext uri="{FF2B5EF4-FFF2-40B4-BE49-F238E27FC236}">
                <a16:creationId xmlns:a16="http://schemas.microsoft.com/office/drawing/2014/main" id="{8A336393-4039-4E97-A7DC-D70D056AC8FB}"/>
              </a:ext>
            </a:extLst>
          </p:cNvPr>
          <p:cNvSpPr/>
          <p:nvPr/>
        </p:nvSpPr>
        <p:spPr>
          <a:xfrm>
            <a:off x="557665" y="3672981"/>
            <a:ext cx="2000977" cy="6305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173BDDCE-D0BC-4146-81FF-C11C54127E98}"/>
              </a:ext>
            </a:extLst>
          </p:cNvPr>
          <p:cNvSpPr/>
          <p:nvPr/>
        </p:nvSpPr>
        <p:spPr>
          <a:xfrm>
            <a:off x="4107606" y="4420999"/>
            <a:ext cx="2989480" cy="3858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44975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點</a:t>
            </a:r>
            <a:r>
              <a:rPr lang="en-US" altLang="zh-TW" dirty="0"/>
              <a:t>【</a:t>
            </a:r>
            <a:r>
              <a:rPr lang="zh-TW" altLang="en-US" dirty="0"/>
              <a:t>測驗</a:t>
            </a:r>
            <a:r>
              <a:rPr lang="en-US" altLang="zh-TW" dirty="0"/>
              <a:t>/</a:t>
            </a:r>
            <a:r>
              <a:rPr lang="zh-TW" altLang="en-US" dirty="0"/>
              <a:t>考試</a:t>
            </a:r>
            <a:r>
              <a:rPr lang="en-US" altLang="zh-TW" dirty="0"/>
              <a:t>】</a:t>
            </a:r>
          </a:p>
          <a:p>
            <a:r>
              <a:rPr lang="zh-TW" altLang="en-US" dirty="0"/>
              <a:t>點</a:t>
            </a:r>
            <a:r>
              <a:rPr lang="en-US" altLang="zh-TW" dirty="0"/>
              <a:t>【</a:t>
            </a:r>
            <a:r>
              <a:rPr lang="zh-TW" altLang="en-US" dirty="0"/>
              <a:t>進行測驗</a:t>
            </a:r>
            <a:r>
              <a:rPr lang="en-US" altLang="zh-TW" dirty="0"/>
              <a:t>】</a:t>
            </a:r>
            <a:endParaRPr lang="zh-TW" altLang="en-US" dirty="0"/>
          </a:p>
        </p:txBody>
      </p:sp>
      <p:pic>
        <p:nvPicPr>
          <p:cNvPr id="4" name="圖片 3">
            <a:extLst>
              <a:ext uri="{FF2B5EF4-FFF2-40B4-BE49-F238E27FC236}">
                <a16:creationId xmlns:a16="http://schemas.microsoft.com/office/drawing/2014/main" id="{8AAECDBA-48F8-4659-9DBF-FEDEB710E2A8}"/>
              </a:ext>
            </a:extLst>
          </p:cNvPr>
          <p:cNvPicPr>
            <a:picLocks noChangeAspect="1"/>
          </p:cNvPicPr>
          <p:nvPr/>
        </p:nvPicPr>
        <p:blipFill rotWithShape="1">
          <a:blip r:embed="rId2"/>
          <a:srcRect t="10397" b="39327"/>
          <a:stretch/>
        </p:blipFill>
        <p:spPr>
          <a:xfrm>
            <a:off x="428243" y="3001699"/>
            <a:ext cx="8158092" cy="3076124"/>
          </a:xfrm>
          <a:prstGeom prst="rect">
            <a:avLst/>
          </a:prstGeom>
        </p:spPr>
      </p:pic>
      <p:sp>
        <p:nvSpPr>
          <p:cNvPr id="7" name="矩形 6">
            <a:extLst>
              <a:ext uri="{FF2B5EF4-FFF2-40B4-BE49-F238E27FC236}">
                <a16:creationId xmlns:a16="http://schemas.microsoft.com/office/drawing/2014/main" id="{173BDDCE-D0BC-4146-81FF-C11C54127E98}"/>
              </a:ext>
            </a:extLst>
          </p:cNvPr>
          <p:cNvSpPr/>
          <p:nvPr/>
        </p:nvSpPr>
        <p:spPr>
          <a:xfrm>
            <a:off x="2916370" y="4714614"/>
            <a:ext cx="2075080" cy="8053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8A336393-4039-4E97-A7DC-D70D056AC8FB}"/>
              </a:ext>
            </a:extLst>
          </p:cNvPr>
          <p:cNvSpPr/>
          <p:nvPr/>
        </p:nvSpPr>
        <p:spPr>
          <a:xfrm>
            <a:off x="419854" y="4105714"/>
            <a:ext cx="2000977" cy="3152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959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點</a:t>
            </a:r>
            <a:r>
              <a:rPr lang="en-US" altLang="zh-TW" dirty="0"/>
              <a:t>【</a:t>
            </a:r>
            <a:r>
              <a:rPr lang="zh-TW" altLang="en-US" dirty="0"/>
              <a:t>開始作答</a:t>
            </a:r>
            <a:r>
              <a:rPr lang="en-US" altLang="zh-TW" dirty="0"/>
              <a:t>】</a:t>
            </a:r>
            <a:endParaRPr lang="zh-TW" altLang="en-US" dirty="0"/>
          </a:p>
        </p:txBody>
      </p:sp>
      <p:pic>
        <p:nvPicPr>
          <p:cNvPr id="5" name="圖片 4">
            <a:extLst>
              <a:ext uri="{FF2B5EF4-FFF2-40B4-BE49-F238E27FC236}">
                <a16:creationId xmlns:a16="http://schemas.microsoft.com/office/drawing/2014/main" id="{8926FD96-A488-48EC-9CE5-78D00544BC27}"/>
              </a:ext>
            </a:extLst>
          </p:cNvPr>
          <p:cNvPicPr>
            <a:picLocks noChangeAspect="1"/>
          </p:cNvPicPr>
          <p:nvPr/>
        </p:nvPicPr>
        <p:blipFill rotWithShape="1">
          <a:blip r:embed="rId2"/>
          <a:srcRect l="12569" t="8889" r="12358" b="15556"/>
          <a:stretch/>
        </p:blipFill>
        <p:spPr>
          <a:xfrm>
            <a:off x="1652630" y="2271244"/>
            <a:ext cx="5696126" cy="4299512"/>
          </a:xfrm>
          <a:prstGeom prst="rect">
            <a:avLst/>
          </a:prstGeom>
        </p:spPr>
      </p:pic>
      <p:sp>
        <p:nvSpPr>
          <p:cNvPr id="9" name="矩形 8">
            <a:extLst>
              <a:ext uri="{FF2B5EF4-FFF2-40B4-BE49-F238E27FC236}">
                <a16:creationId xmlns:a16="http://schemas.microsoft.com/office/drawing/2014/main" id="{8A336393-4039-4E97-A7DC-D70D056AC8FB}"/>
              </a:ext>
            </a:extLst>
          </p:cNvPr>
          <p:cNvSpPr/>
          <p:nvPr/>
        </p:nvSpPr>
        <p:spPr>
          <a:xfrm>
            <a:off x="3834175" y="6248400"/>
            <a:ext cx="653936" cy="3223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85096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BE53257E-6266-4210-923F-577AA9E3AAAE}"/>
              </a:ext>
            </a:extLst>
          </p:cNvPr>
          <p:cNvPicPr>
            <a:picLocks noChangeAspect="1"/>
          </p:cNvPicPr>
          <p:nvPr/>
        </p:nvPicPr>
        <p:blipFill rotWithShape="1">
          <a:blip r:embed="rId2"/>
          <a:srcRect t="8495"/>
          <a:stretch/>
        </p:blipFill>
        <p:spPr>
          <a:xfrm>
            <a:off x="1024062" y="2659310"/>
            <a:ext cx="5629013" cy="3863130"/>
          </a:xfrm>
          <a:prstGeom prst="rect">
            <a:avLst/>
          </a:prstGeom>
        </p:spPr>
      </p:pic>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點</a:t>
            </a:r>
            <a:r>
              <a:rPr lang="en-US" altLang="zh-TW" dirty="0"/>
              <a:t>【</a:t>
            </a:r>
            <a:r>
              <a:rPr lang="zh-TW" altLang="en-US" dirty="0"/>
              <a:t>送出答案，結束測驗</a:t>
            </a:r>
            <a:r>
              <a:rPr lang="en-US" altLang="zh-TW" dirty="0"/>
              <a:t>】</a:t>
            </a:r>
          </a:p>
          <a:p>
            <a:r>
              <a:rPr lang="zh-TW" altLang="en-US" dirty="0"/>
              <a:t>點</a:t>
            </a:r>
            <a:r>
              <a:rPr lang="en-US" altLang="zh-TW" dirty="0"/>
              <a:t>【</a:t>
            </a:r>
            <a:r>
              <a:rPr lang="zh-TW" altLang="en-US" dirty="0"/>
              <a:t>確定</a:t>
            </a:r>
            <a:r>
              <a:rPr lang="en-US" altLang="zh-TW" dirty="0"/>
              <a:t>】</a:t>
            </a:r>
            <a:endParaRPr lang="zh-TW" altLang="en-US" dirty="0"/>
          </a:p>
        </p:txBody>
      </p:sp>
      <p:sp>
        <p:nvSpPr>
          <p:cNvPr id="9" name="矩形 8">
            <a:extLst>
              <a:ext uri="{FF2B5EF4-FFF2-40B4-BE49-F238E27FC236}">
                <a16:creationId xmlns:a16="http://schemas.microsoft.com/office/drawing/2014/main" id="{8A336393-4039-4E97-A7DC-D70D056AC8FB}"/>
              </a:ext>
            </a:extLst>
          </p:cNvPr>
          <p:cNvSpPr/>
          <p:nvPr/>
        </p:nvSpPr>
        <p:spPr>
          <a:xfrm>
            <a:off x="3314461" y="6052269"/>
            <a:ext cx="955536" cy="2562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單箭頭接點 7">
            <a:extLst>
              <a:ext uri="{FF2B5EF4-FFF2-40B4-BE49-F238E27FC236}">
                <a16:creationId xmlns:a16="http://schemas.microsoft.com/office/drawing/2014/main" id="{D31B6AEE-A85F-46C1-A283-C0F10AB14E19}"/>
              </a:ext>
            </a:extLst>
          </p:cNvPr>
          <p:cNvCxnSpPr>
            <a:cxnSpLocks/>
          </p:cNvCxnSpPr>
          <p:nvPr/>
        </p:nvCxnSpPr>
        <p:spPr>
          <a:xfrm flipV="1">
            <a:off x="3762462" y="3185719"/>
            <a:ext cx="637563" cy="28270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3CA9D744-4413-4058-BCF8-3BFA8047DA02}"/>
              </a:ext>
            </a:extLst>
          </p:cNvPr>
          <p:cNvSpPr/>
          <p:nvPr/>
        </p:nvSpPr>
        <p:spPr>
          <a:xfrm>
            <a:off x="4144161" y="3000967"/>
            <a:ext cx="511729" cy="2562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55972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確定成績及格後</a:t>
            </a:r>
            <a:endParaRPr lang="en-US" altLang="zh-TW" dirty="0"/>
          </a:p>
          <a:p>
            <a:r>
              <a:rPr lang="zh-TW" altLang="en-US" dirty="0"/>
              <a:t>點</a:t>
            </a:r>
            <a:r>
              <a:rPr lang="en-US" altLang="zh-TW" dirty="0"/>
              <a:t>【</a:t>
            </a:r>
            <a:r>
              <a:rPr lang="zh-TW" altLang="en-US" dirty="0"/>
              <a:t>公布答案</a:t>
            </a:r>
            <a:r>
              <a:rPr lang="en-US" altLang="zh-TW" dirty="0"/>
              <a:t>(</a:t>
            </a:r>
            <a:r>
              <a:rPr lang="zh-TW" altLang="en-US" dirty="0"/>
              <a:t>不再進行測驗</a:t>
            </a:r>
            <a:r>
              <a:rPr lang="en-US" altLang="zh-TW" dirty="0"/>
              <a:t>)】</a:t>
            </a:r>
            <a:endParaRPr lang="zh-TW" altLang="en-US" dirty="0"/>
          </a:p>
        </p:txBody>
      </p:sp>
      <p:pic>
        <p:nvPicPr>
          <p:cNvPr id="4" name="圖片 3">
            <a:extLst>
              <a:ext uri="{FF2B5EF4-FFF2-40B4-BE49-F238E27FC236}">
                <a16:creationId xmlns:a16="http://schemas.microsoft.com/office/drawing/2014/main" id="{8F7EEDD3-79BA-4FC2-8659-2ADA27807991}"/>
              </a:ext>
            </a:extLst>
          </p:cNvPr>
          <p:cNvPicPr>
            <a:picLocks noChangeAspect="1"/>
          </p:cNvPicPr>
          <p:nvPr/>
        </p:nvPicPr>
        <p:blipFill rotWithShape="1">
          <a:blip r:embed="rId2"/>
          <a:srcRect t="8012" b="48379"/>
          <a:stretch/>
        </p:blipFill>
        <p:spPr>
          <a:xfrm>
            <a:off x="615312" y="3236053"/>
            <a:ext cx="8084070" cy="2644011"/>
          </a:xfrm>
          <a:prstGeom prst="rect">
            <a:avLst/>
          </a:prstGeom>
        </p:spPr>
      </p:pic>
      <p:sp>
        <p:nvSpPr>
          <p:cNvPr id="9" name="矩形 8">
            <a:extLst>
              <a:ext uri="{FF2B5EF4-FFF2-40B4-BE49-F238E27FC236}">
                <a16:creationId xmlns:a16="http://schemas.microsoft.com/office/drawing/2014/main" id="{8A336393-4039-4E97-A7DC-D70D056AC8FB}"/>
              </a:ext>
            </a:extLst>
          </p:cNvPr>
          <p:cNvSpPr/>
          <p:nvPr/>
        </p:nvSpPr>
        <p:spPr>
          <a:xfrm>
            <a:off x="656104" y="3568878"/>
            <a:ext cx="875007" cy="7178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D85C0AAC-71B8-40A4-8328-8B88FFB30153}"/>
              </a:ext>
            </a:extLst>
          </p:cNvPr>
          <p:cNvSpPr/>
          <p:nvPr/>
        </p:nvSpPr>
        <p:spPr>
          <a:xfrm>
            <a:off x="3642391" y="4275200"/>
            <a:ext cx="1495986" cy="3653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a:extLst>
              <a:ext uri="{FF2B5EF4-FFF2-40B4-BE49-F238E27FC236}">
                <a16:creationId xmlns:a16="http://schemas.microsoft.com/office/drawing/2014/main" id="{B57ABFD5-B8C6-416F-9E9C-AEACBC472D9B}"/>
              </a:ext>
            </a:extLst>
          </p:cNvPr>
          <p:cNvCxnSpPr>
            <a:cxnSpLocks/>
          </p:cNvCxnSpPr>
          <p:nvPr/>
        </p:nvCxnSpPr>
        <p:spPr>
          <a:xfrm>
            <a:off x="1560352" y="4128122"/>
            <a:ext cx="2239861" cy="5039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33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ACA2264-16F1-4DD8-8AE7-586F9CB08210}"/>
              </a:ext>
            </a:extLst>
          </p:cNvPr>
          <p:cNvPicPr>
            <a:picLocks noChangeAspect="1"/>
          </p:cNvPicPr>
          <p:nvPr/>
        </p:nvPicPr>
        <p:blipFill rotWithShape="1">
          <a:blip r:embed="rId2"/>
          <a:srcRect t="7706" b="67462"/>
          <a:stretch/>
        </p:blipFill>
        <p:spPr>
          <a:xfrm>
            <a:off x="570450" y="3429000"/>
            <a:ext cx="8128932" cy="1513921"/>
          </a:xfrm>
          <a:prstGeom prst="rect">
            <a:avLst/>
          </a:prstGeom>
        </p:spPr>
      </p:pic>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點</a:t>
            </a:r>
            <a:r>
              <a:rPr lang="en-US" altLang="zh-TW" dirty="0"/>
              <a:t>【</a:t>
            </a:r>
            <a:r>
              <a:rPr lang="zh-TW" altLang="en-US" dirty="0"/>
              <a:t>確定</a:t>
            </a:r>
            <a:r>
              <a:rPr lang="en-US" altLang="zh-TW" dirty="0"/>
              <a:t>】</a:t>
            </a:r>
            <a:endParaRPr lang="zh-TW" altLang="en-US" dirty="0"/>
          </a:p>
        </p:txBody>
      </p:sp>
      <p:sp>
        <p:nvSpPr>
          <p:cNvPr id="10" name="矩形 9">
            <a:extLst>
              <a:ext uri="{FF2B5EF4-FFF2-40B4-BE49-F238E27FC236}">
                <a16:creationId xmlns:a16="http://schemas.microsoft.com/office/drawing/2014/main" id="{D85C0AAC-71B8-40A4-8328-8B88FFB30153}"/>
              </a:ext>
            </a:extLst>
          </p:cNvPr>
          <p:cNvSpPr/>
          <p:nvPr/>
        </p:nvSpPr>
        <p:spPr>
          <a:xfrm>
            <a:off x="5135631" y="4162190"/>
            <a:ext cx="619217" cy="3653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63756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D7FDA2C-8A0A-40EB-B764-89117DAD96A5}"/>
              </a:ext>
            </a:extLst>
          </p:cNvPr>
          <p:cNvPicPr>
            <a:picLocks noChangeAspect="1"/>
          </p:cNvPicPr>
          <p:nvPr/>
        </p:nvPicPr>
        <p:blipFill rotWithShape="1">
          <a:blip r:embed="rId2"/>
          <a:srcRect t="18716" b="44465"/>
          <a:stretch/>
        </p:blipFill>
        <p:spPr>
          <a:xfrm>
            <a:off x="402670" y="2767452"/>
            <a:ext cx="8296712" cy="2291110"/>
          </a:xfrm>
          <a:prstGeom prst="rect">
            <a:avLst/>
          </a:prstGeom>
        </p:spPr>
      </p:pic>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作答完畢且及格，會出現</a:t>
            </a:r>
            <a:r>
              <a:rPr lang="en-US" altLang="zh-TW" dirty="0"/>
              <a:t>【</a:t>
            </a:r>
            <a:r>
              <a:rPr lang="zh-TW" altLang="en-US" dirty="0"/>
              <a:t>已通過</a:t>
            </a:r>
            <a:r>
              <a:rPr lang="en-US" altLang="zh-TW" dirty="0"/>
              <a:t>】</a:t>
            </a:r>
            <a:endParaRPr lang="zh-TW" altLang="en-US" dirty="0"/>
          </a:p>
        </p:txBody>
      </p:sp>
      <p:sp>
        <p:nvSpPr>
          <p:cNvPr id="10" name="矩形 9">
            <a:extLst>
              <a:ext uri="{FF2B5EF4-FFF2-40B4-BE49-F238E27FC236}">
                <a16:creationId xmlns:a16="http://schemas.microsoft.com/office/drawing/2014/main" id="{D85C0AAC-71B8-40A4-8328-8B88FFB30153}"/>
              </a:ext>
            </a:extLst>
          </p:cNvPr>
          <p:cNvSpPr/>
          <p:nvPr/>
        </p:nvSpPr>
        <p:spPr>
          <a:xfrm>
            <a:off x="6972820" y="3986021"/>
            <a:ext cx="1206446" cy="8712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989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lstStyle/>
          <a:p>
            <a:r>
              <a:rPr lang="zh-TW" altLang="en-US" dirty="0"/>
              <a:t>註冊我的</a:t>
            </a:r>
            <a:r>
              <a:rPr lang="en-US" altLang="zh-TW" dirty="0"/>
              <a:t>E</a:t>
            </a:r>
            <a:r>
              <a:rPr lang="zh-TW" altLang="en-US" dirty="0"/>
              <a:t>政府帳號</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zh-TW" altLang="en-US" dirty="0"/>
              <a:t>進入 </a:t>
            </a:r>
            <a:r>
              <a:rPr lang="en-US" altLang="zh-TW" dirty="0">
                <a:hlinkClick r:id="rId2"/>
              </a:rPr>
              <a:t>https://www.gov.tw</a:t>
            </a:r>
            <a:endParaRPr lang="en-US" altLang="zh-TW" dirty="0"/>
          </a:p>
          <a:p>
            <a:r>
              <a:rPr lang="zh-TW" altLang="en-US" dirty="0"/>
              <a:t>點</a:t>
            </a:r>
            <a:r>
              <a:rPr lang="en-US" altLang="zh-TW" dirty="0"/>
              <a:t>【</a:t>
            </a:r>
            <a:r>
              <a:rPr lang="zh-TW" altLang="en-US" dirty="0"/>
              <a:t>登入</a:t>
            </a:r>
            <a:r>
              <a:rPr lang="en-US" altLang="zh-TW" dirty="0"/>
              <a:t>/</a:t>
            </a:r>
            <a:r>
              <a:rPr lang="zh-TW" altLang="en-US" dirty="0"/>
              <a:t>註冊</a:t>
            </a:r>
            <a:r>
              <a:rPr lang="en-US" altLang="zh-TW" dirty="0"/>
              <a:t>】</a:t>
            </a:r>
            <a:endParaRPr lang="zh-TW" altLang="en-US" dirty="0"/>
          </a:p>
        </p:txBody>
      </p:sp>
      <p:pic>
        <p:nvPicPr>
          <p:cNvPr id="4" name="圖片 3">
            <a:extLst>
              <a:ext uri="{FF2B5EF4-FFF2-40B4-BE49-F238E27FC236}">
                <a16:creationId xmlns:a16="http://schemas.microsoft.com/office/drawing/2014/main" id="{756180E3-E837-4F07-B0DD-F2539F3E1D0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60370" y="2927758"/>
            <a:ext cx="8015273" cy="2902591"/>
          </a:xfrm>
          <a:prstGeom prst="rect">
            <a:avLst/>
          </a:prstGeom>
        </p:spPr>
      </p:pic>
      <p:sp>
        <p:nvSpPr>
          <p:cNvPr id="5" name="矩形 4">
            <a:extLst>
              <a:ext uri="{FF2B5EF4-FFF2-40B4-BE49-F238E27FC236}">
                <a16:creationId xmlns:a16="http://schemas.microsoft.com/office/drawing/2014/main" id="{C173DAA5-E98D-4FBC-9B14-B87B811B2A11}"/>
              </a:ext>
            </a:extLst>
          </p:cNvPr>
          <p:cNvSpPr/>
          <p:nvPr/>
        </p:nvSpPr>
        <p:spPr>
          <a:xfrm>
            <a:off x="6543414" y="3657601"/>
            <a:ext cx="771786" cy="3355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50859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點</a:t>
            </a:r>
            <a:r>
              <a:rPr lang="en-US" altLang="zh-TW" dirty="0"/>
              <a:t>【</a:t>
            </a:r>
            <a:r>
              <a:rPr lang="zh-TW" altLang="en-US" dirty="0"/>
              <a:t>問卷</a:t>
            </a:r>
            <a:r>
              <a:rPr lang="en-US" altLang="zh-TW" dirty="0"/>
              <a:t>/</a:t>
            </a:r>
            <a:r>
              <a:rPr lang="zh-TW" altLang="en-US" dirty="0"/>
              <a:t>投票</a:t>
            </a:r>
            <a:r>
              <a:rPr lang="en-US" altLang="zh-TW" dirty="0"/>
              <a:t>】</a:t>
            </a:r>
          </a:p>
          <a:p>
            <a:r>
              <a:rPr lang="zh-TW" altLang="en-US" dirty="0"/>
              <a:t>點</a:t>
            </a:r>
            <a:r>
              <a:rPr lang="en-US" altLang="zh-TW" dirty="0"/>
              <a:t>【</a:t>
            </a:r>
            <a:r>
              <a:rPr lang="zh-TW" altLang="en-US" dirty="0"/>
              <a:t>填寫問卷</a:t>
            </a:r>
            <a:r>
              <a:rPr lang="en-US" altLang="zh-TW" dirty="0"/>
              <a:t>】</a:t>
            </a:r>
            <a:endParaRPr lang="zh-TW" altLang="en-US" dirty="0"/>
          </a:p>
        </p:txBody>
      </p:sp>
      <p:pic>
        <p:nvPicPr>
          <p:cNvPr id="5" name="圖片 4">
            <a:extLst>
              <a:ext uri="{FF2B5EF4-FFF2-40B4-BE49-F238E27FC236}">
                <a16:creationId xmlns:a16="http://schemas.microsoft.com/office/drawing/2014/main" id="{CBC54C61-E533-44A8-8692-8B930FC65EC0}"/>
              </a:ext>
            </a:extLst>
          </p:cNvPr>
          <p:cNvPicPr>
            <a:picLocks noChangeAspect="1"/>
          </p:cNvPicPr>
          <p:nvPr/>
        </p:nvPicPr>
        <p:blipFill rotWithShape="1">
          <a:blip r:embed="rId2"/>
          <a:srcRect l="642" t="17003" b="41878"/>
          <a:stretch/>
        </p:blipFill>
        <p:spPr>
          <a:xfrm>
            <a:off x="413945" y="2733216"/>
            <a:ext cx="8153898" cy="2530863"/>
          </a:xfrm>
          <a:prstGeom prst="rect">
            <a:avLst/>
          </a:prstGeom>
        </p:spPr>
      </p:pic>
      <p:sp>
        <p:nvSpPr>
          <p:cNvPr id="7" name="矩形 6">
            <a:extLst>
              <a:ext uri="{FF2B5EF4-FFF2-40B4-BE49-F238E27FC236}">
                <a16:creationId xmlns:a16="http://schemas.microsoft.com/office/drawing/2014/main" id="{A7030D39-BA04-4837-841B-5712838B3EBC}"/>
              </a:ext>
            </a:extLst>
          </p:cNvPr>
          <p:cNvSpPr/>
          <p:nvPr/>
        </p:nvSpPr>
        <p:spPr>
          <a:xfrm>
            <a:off x="409871" y="3739958"/>
            <a:ext cx="1947435" cy="3881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323B050D-87C4-4457-87D1-3D27B0DB9489}"/>
              </a:ext>
            </a:extLst>
          </p:cNvPr>
          <p:cNvSpPr/>
          <p:nvPr/>
        </p:nvSpPr>
        <p:spPr>
          <a:xfrm>
            <a:off x="2878993" y="3934040"/>
            <a:ext cx="2615796" cy="7889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a:extLst>
              <a:ext uri="{FF2B5EF4-FFF2-40B4-BE49-F238E27FC236}">
                <a16:creationId xmlns:a16="http://schemas.microsoft.com/office/drawing/2014/main" id="{E7D9BE30-EE1B-4100-ACC9-DA0351EE2EA4}"/>
              </a:ext>
            </a:extLst>
          </p:cNvPr>
          <p:cNvCxnSpPr>
            <a:cxnSpLocks/>
          </p:cNvCxnSpPr>
          <p:nvPr/>
        </p:nvCxnSpPr>
        <p:spPr>
          <a:xfrm>
            <a:off x="1498219" y="3876122"/>
            <a:ext cx="2239861" cy="5039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050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填完問卷後，點</a:t>
            </a:r>
            <a:r>
              <a:rPr lang="en-US" altLang="zh-TW" dirty="0"/>
              <a:t>【</a:t>
            </a:r>
            <a:r>
              <a:rPr lang="zh-TW" altLang="en-US" dirty="0"/>
              <a:t>確定繳交</a:t>
            </a:r>
            <a:r>
              <a:rPr lang="en-US" altLang="zh-TW" dirty="0"/>
              <a:t>】</a:t>
            </a:r>
          </a:p>
          <a:p>
            <a:r>
              <a:rPr lang="zh-TW" altLang="en-US" dirty="0"/>
              <a:t>點</a:t>
            </a:r>
            <a:r>
              <a:rPr lang="en-US" altLang="zh-TW" dirty="0"/>
              <a:t>【</a:t>
            </a:r>
            <a:r>
              <a:rPr lang="zh-TW" altLang="en-US" dirty="0"/>
              <a:t>確定</a:t>
            </a:r>
            <a:r>
              <a:rPr lang="en-US" altLang="zh-TW" dirty="0"/>
              <a:t>】</a:t>
            </a:r>
          </a:p>
        </p:txBody>
      </p:sp>
      <p:pic>
        <p:nvPicPr>
          <p:cNvPr id="6" name="圖片 5">
            <a:extLst>
              <a:ext uri="{FF2B5EF4-FFF2-40B4-BE49-F238E27FC236}">
                <a16:creationId xmlns:a16="http://schemas.microsoft.com/office/drawing/2014/main" id="{08232DFD-E309-48C0-8C1E-A683669A8267}"/>
              </a:ext>
            </a:extLst>
          </p:cNvPr>
          <p:cNvPicPr>
            <a:picLocks noChangeAspect="1"/>
          </p:cNvPicPr>
          <p:nvPr/>
        </p:nvPicPr>
        <p:blipFill rotWithShape="1">
          <a:blip r:embed="rId2"/>
          <a:srcRect t="8889"/>
          <a:stretch/>
        </p:blipFill>
        <p:spPr>
          <a:xfrm>
            <a:off x="1406523" y="2615293"/>
            <a:ext cx="5631840" cy="3848424"/>
          </a:xfrm>
          <a:prstGeom prst="rect">
            <a:avLst/>
          </a:prstGeom>
        </p:spPr>
      </p:pic>
      <p:sp>
        <p:nvSpPr>
          <p:cNvPr id="10" name="矩形 9">
            <a:extLst>
              <a:ext uri="{FF2B5EF4-FFF2-40B4-BE49-F238E27FC236}">
                <a16:creationId xmlns:a16="http://schemas.microsoft.com/office/drawing/2014/main" id="{AA3940D4-EEE6-48AE-99A6-F32CC10BA4DF}"/>
              </a:ext>
            </a:extLst>
          </p:cNvPr>
          <p:cNvSpPr/>
          <p:nvPr/>
        </p:nvSpPr>
        <p:spPr>
          <a:xfrm>
            <a:off x="4090239" y="6090402"/>
            <a:ext cx="624374" cy="2562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a:extLst>
              <a:ext uri="{FF2B5EF4-FFF2-40B4-BE49-F238E27FC236}">
                <a16:creationId xmlns:a16="http://schemas.microsoft.com/office/drawing/2014/main" id="{1F44C6CF-A2EF-47F9-9B9C-F0719E5B58A6}"/>
              </a:ext>
            </a:extLst>
          </p:cNvPr>
          <p:cNvCxnSpPr>
            <a:cxnSpLocks/>
          </p:cNvCxnSpPr>
          <p:nvPr/>
        </p:nvCxnSpPr>
        <p:spPr>
          <a:xfrm flipV="1">
            <a:off x="4362275" y="3229761"/>
            <a:ext cx="427838" cy="28976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6C712095-5959-487C-9E9B-EEA8FB3DF4C6}"/>
              </a:ext>
            </a:extLst>
          </p:cNvPr>
          <p:cNvSpPr/>
          <p:nvPr/>
        </p:nvSpPr>
        <p:spPr>
          <a:xfrm>
            <a:off x="4572000" y="3044117"/>
            <a:ext cx="427838" cy="2562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44308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006BC1E-D049-41BC-8D09-48F3EC670527}"/>
              </a:ext>
            </a:extLst>
          </p:cNvPr>
          <p:cNvPicPr>
            <a:picLocks noChangeAspect="1"/>
          </p:cNvPicPr>
          <p:nvPr/>
        </p:nvPicPr>
        <p:blipFill rotWithShape="1">
          <a:blip r:embed="rId2"/>
          <a:srcRect l="27248" t="8889" r="26789" b="70887"/>
          <a:stretch/>
        </p:blipFill>
        <p:spPr>
          <a:xfrm>
            <a:off x="998290" y="2517396"/>
            <a:ext cx="4202885" cy="1386980"/>
          </a:xfrm>
          <a:prstGeom prst="rect">
            <a:avLst/>
          </a:prstGeom>
        </p:spPr>
      </p:pic>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點</a:t>
            </a:r>
            <a:r>
              <a:rPr lang="en-US" altLang="zh-TW" dirty="0"/>
              <a:t>【</a:t>
            </a:r>
            <a:r>
              <a:rPr lang="zh-TW" altLang="en-US" dirty="0"/>
              <a:t>確定</a:t>
            </a:r>
            <a:r>
              <a:rPr lang="en-US" altLang="zh-TW" dirty="0"/>
              <a:t>】</a:t>
            </a:r>
          </a:p>
        </p:txBody>
      </p:sp>
      <p:sp>
        <p:nvSpPr>
          <p:cNvPr id="10" name="矩形 9">
            <a:extLst>
              <a:ext uri="{FF2B5EF4-FFF2-40B4-BE49-F238E27FC236}">
                <a16:creationId xmlns:a16="http://schemas.microsoft.com/office/drawing/2014/main" id="{AA3940D4-EEE6-48AE-99A6-F32CC10BA4DF}"/>
              </a:ext>
            </a:extLst>
          </p:cNvPr>
          <p:cNvSpPr/>
          <p:nvPr/>
        </p:nvSpPr>
        <p:spPr>
          <a:xfrm>
            <a:off x="4255820" y="3210886"/>
            <a:ext cx="769186" cy="4802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80409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E8D3B29-0096-4A6D-83C9-760FC86E2546}"/>
              </a:ext>
            </a:extLst>
          </p:cNvPr>
          <p:cNvPicPr>
            <a:picLocks noChangeAspect="1"/>
          </p:cNvPicPr>
          <p:nvPr/>
        </p:nvPicPr>
        <p:blipFill rotWithShape="1">
          <a:blip r:embed="rId2"/>
          <a:srcRect l="9724" t="15556" r="10458" b="32232"/>
          <a:stretch/>
        </p:blipFill>
        <p:spPr>
          <a:xfrm>
            <a:off x="918796" y="2577517"/>
            <a:ext cx="7298422" cy="3580703"/>
          </a:xfrm>
          <a:prstGeom prst="rect">
            <a:avLst/>
          </a:prstGeom>
        </p:spPr>
      </p:pic>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可至</a:t>
            </a:r>
            <a:r>
              <a:rPr lang="en-US" altLang="zh-TW" dirty="0"/>
              <a:t>【</a:t>
            </a:r>
            <a:r>
              <a:rPr lang="zh-TW" altLang="en-US" dirty="0"/>
              <a:t>我的課程</a:t>
            </a:r>
            <a:r>
              <a:rPr lang="en-US" altLang="zh-TW" dirty="0"/>
              <a:t>】</a:t>
            </a:r>
            <a:r>
              <a:rPr lang="zh-TW" altLang="en-US" dirty="0"/>
              <a:t>或</a:t>
            </a:r>
            <a:r>
              <a:rPr lang="en-US" altLang="zh-TW" dirty="0"/>
              <a:t>【</a:t>
            </a:r>
            <a:r>
              <a:rPr lang="zh-TW" altLang="en-US" dirty="0"/>
              <a:t>學習記錄</a:t>
            </a:r>
            <a:r>
              <a:rPr lang="en-US" altLang="zh-TW" dirty="0"/>
              <a:t>】</a:t>
            </a:r>
            <a:r>
              <a:rPr lang="zh-TW" altLang="en-US" dirty="0"/>
              <a:t>觀看是否有順利通過</a:t>
            </a:r>
            <a:endParaRPr lang="en-US" altLang="zh-TW" dirty="0"/>
          </a:p>
        </p:txBody>
      </p:sp>
      <p:sp>
        <p:nvSpPr>
          <p:cNvPr id="10" name="矩形 9">
            <a:extLst>
              <a:ext uri="{FF2B5EF4-FFF2-40B4-BE49-F238E27FC236}">
                <a16:creationId xmlns:a16="http://schemas.microsoft.com/office/drawing/2014/main" id="{AA3940D4-EEE6-48AE-99A6-F32CC10BA4DF}"/>
              </a:ext>
            </a:extLst>
          </p:cNvPr>
          <p:cNvSpPr/>
          <p:nvPr/>
        </p:nvSpPr>
        <p:spPr>
          <a:xfrm>
            <a:off x="5500266" y="4284677"/>
            <a:ext cx="2403641" cy="4802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5C11A68B-F8C0-425F-941F-FD636B34483F}"/>
              </a:ext>
            </a:extLst>
          </p:cNvPr>
          <p:cNvSpPr/>
          <p:nvPr/>
        </p:nvSpPr>
        <p:spPr>
          <a:xfrm>
            <a:off x="5500267" y="5640199"/>
            <a:ext cx="2403640" cy="4802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10515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9A9C6BA-B4C0-4742-B9E8-A5DE98A9297D}"/>
              </a:ext>
            </a:extLst>
          </p:cNvPr>
          <p:cNvPicPr>
            <a:picLocks noChangeAspect="1"/>
          </p:cNvPicPr>
          <p:nvPr/>
        </p:nvPicPr>
        <p:blipFill rotWithShape="1">
          <a:blip r:embed="rId2"/>
          <a:srcRect t="23322" r="15077" b="15498"/>
          <a:stretch/>
        </p:blipFill>
        <p:spPr>
          <a:xfrm>
            <a:off x="604007" y="2270044"/>
            <a:ext cx="7765322" cy="4211151"/>
          </a:xfrm>
          <a:prstGeom prst="rect">
            <a:avLst/>
          </a:prstGeom>
        </p:spPr>
      </p:pic>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可至</a:t>
            </a:r>
            <a:r>
              <a:rPr lang="en-US" altLang="zh-TW" dirty="0"/>
              <a:t>【</a:t>
            </a:r>
            <a:r>
              <a:rPr lang="zh-TW" altLang="en-US" dirty="0"/>
              <a:t>我的課程</a:t>
            </a:r>
            <a:r>
              <a:rPr lang="en-US" altLang="zh-TW" dirty="0"/>
              <a:t>】</a:t>
            </a:r>
            <a:r>
              <a:rPr lang="zh-TW" altLang="en-US" dirty="0"/>
              <a:t>觀看是否有順利通過</a:t>
            </a:r>
            <a:endParaRPr lang="en-US" altLang="zh-TW" dirty="0"/>
          </a:p>
        </p:txBody>
      </p:sp>
      <p:sp>
        <p:nvSpPr>
          <p:cNvPr id="10" name="矩形 9">
            <a:extLst>
              <a:ext uri="{FF2B5EF4-FFF2-40B4-BE49-F238E27FC236}">
                <a16:creationId xmlns:a16="http://schemas.microsoft.com/office/drawing/2014/main" id="{AA3940D4-EEE6-48AE-99A6-F32CC10BA4DF}"/>
              </a:ext>
            </a:extLst>
          </p:cNvPr>
          <p:cNvSpPr/>
          <p:nvPr/>
        </p:nvSpPr>
        <p:spPr>
          <a:xfrm>
            <a:off x="2958402" y="4997741"/>
            <a:ext cx="2403641" cy="4802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56363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可至</a:t>
            </a:r>
            <a:r>
              <a:rPr lang="en-US" altLang="zh-TW" dirty="0"/>
              <a:t>【</a:t>
            </a:r>
            <a:r>
              <a:rPr lang="zh-TW" altLang="en-US" dirty="0"/>
              <a:t>學習記錄</a:t>
            </a:r>
            <a:r>
              <a:rPr lang="en-US" altLang="zh-TW" dirty="0"/>
              <a:t>】</a:t>
            </a:r>
            <a:r>
              <a:rPr lang="zh-TW" altLang="en-US" dirty="0"/>
              <a:t>觀看是否有順利通過</a:t>
            </a:r>
            <a:endParaRPr lang="en-US" altLang="zh-TW" dirty="0"/>
          </a:p>
        </p:txBody>
      </p:sp>
      <p:pic>
        <p:nvPicPr>
          <p:cNvPr id="4" name="圖片 3">
            <a:extLst>
              <a:ext uri="{FF2B5EF4-FFF2-40B4-BE49-F238E27FC236}">
                <a16:creationId xmlns:a16="http://schemas.microsoft.com/office/drawing/2014/main" id="{2201613F-D681-45AF-BEAB-4BE3009E7F06}"/>
              </a:ext>
            </a:extLst>
          </p:cNvPr>
          <p:cNvPicPr>
            <a:picLocks noChangeAspect="1"/>
          </p:cNvPicPr>
          <p:nvPr/>
        </p:nvPicPr>
        <p:blipFill rotWithShape="1">
          <a:blip r:embed="rId2"/>
          <a:srcRect t="44526"/>
          <a:stretch/>
        </p:blipFill>
        <p:spPr>
          <a:xfrm>
            <a:off x="685345" y="2649533"/>
            <a:ext cx="7765323" cy="3230801"/>
          </a:xfrm>
          <a:prstGeom prst="rect">
            <a:avLst/>
          </a:prstGeom>
        </p:spPr>
      </p:pic>
      <p:sp>
        <p:nvSpPr>
          <p:cNvPr id="7" name="矩形 6">
            <a:extLst>
              <a:ext uri="{FF2B5EF4-FFF2-40B4-BE49-F238E27FC236}">
                <a16:creationId xmlns:a16="http://schemas.microsoft.com/office/drawing/2014/main" id="{5C11A68B-F8C0-425F-941F-FD636B34483F}"/>
              </a:ext>
            </a:extLst>
          </p:cNvPr>
          <p:cNvSpPr/>
          <p:nvPr/>
        </p:nvSpPr>
        <p:spPr>
          <a:xfrm>
            <a:off x="3906359" y="4792911"/>
            <a:ext cx="1831711" cy="4802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02621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E8D3B29-0096-4A6D-83C9-760FC86E2546}"/>
              </a:ext>
            </a:extLst>
          </p:cNvPr>
          <p:cNvPicPr>
            <a:picLocks noChangeAspect="1"/>
          </p:cNvPicPr>
          <p:nvPr/>
        </p:nvPicPr>
        <p:blipFill rotWithShape="1">
          <a:blip r:embed="rId2"/>
          <a:srcRect l="9724" t="15556" r="10458" b="32232"/>
          <a:stretch/>
        </p:blipFill>
        <p:spPr>
          <a:xfrm>
            <a:off x="918796" y="2577517"/>
            <a:ext cx="7298422" cy="3580703"/>
          </a:xfrm>
          <a:prstGeom prst="rect">
            <a:avLst/>
          </a:prstGeom>
        </p:spPr>
      </p:pic>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當三個研習都完成後，進</a:t>
            </a:r>
            <a:r>
              <a:rPr lang="en-US" altLang="zh-TW" dirty="0"/>
              <a:t>【</a:t>
            </a:r>
            <a:r>
              <a:rPr lang="zh-TW" altLang="en-US" dirty="0"/>
              <a:t>學習記錄</a:t>
            </a:r>
            <a:r>
              <a:rPr lang="en-US" altLang="zh-TW" dirty="0"/>
              <a:t>】</a:t>
            </a:r>
          </a:p>
        </p:txBody>
      </p:sp>
      <p:sp>
        <p:nvSpPr>
          <p:cNvPr id="7" name="矩形 6">
            <a:extLst>
              <a:ext uri="{FF2B5EF4-FFF2-40B4-BE49-F238E27FC236}">
                <a16:creationId xmlns:a16="http://schemas.microsoft.com/office/drawing/2014/main" id="{5C11A68B-F8C0-425F-941F-FD636B34483F}"/>
              </a:ext>
            </a:extLst>
          </p:cNvPr>
          <p:cNvSpPr/>
          <p:nvPr/>
        </p:nvSpPr>
        <p:spPr>
          <a:xfrm>
            <a:off x="5500267" y="5640199"/>
            <a:ext cx="2403640" cy="4802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36276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B7706852-4426-42D7-B826-00CB9F161740}"/>
              </a:ext>
            </a:extLst>
          </p:cNvPr>
          <p:cNvPicPr>
            <a:picLocks noChangeAspect="1"/>
          </p:cNvPicPr>
          <p:nvPr/>
        </p:nvPicPr>
        <p:blipFill>
          <a:blip r:embed="rId2"/>
          <a:stretch>
            <a:fillRect/>
          </a:stretch>
        </p:blipFill>
        <p:spPr>
          <a:xfrm>
            <a:off x="1510221" y="2546264"/>
            <a:ext cx="5729480" cy="3833564"/>
          </a:xfrm>
          <a:prstGeom prst="rect">
            <a:avLst/>
          </a:prstGeom>
        </p:spPr>
      </p:pic>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點</a:t>
            </a:r>
            <a:r>
              <a:rPr lang="en-US" altLang="zh-TW" dirty="0"/>
              <a:t>【</a:t>
            </a:r>
            <a:r>
              <a:rPr lang="zh-TW" altLang="en-US" dirty="0"/>
              <a:t>列印證書</a:t>
            </a:r>
            <a:r>
              <a:rPr lang="en-US" altLang="zh-TW" dirty="0"/>
              <a:t>】</a:t>
            </a:r>
          </a:p>
        </p:txBody>
      </p:sp>
      <p:sp>
        <p:nvSpPr>
          <p:cNvPr id="7" name="矩形 6">
            <a:extLst>
              <a:ext uri="{FF2B5EF4-FFF2-40B4-BE49-F238E27FC236}">
                <a16:creationId xmlns:a16="http://schemas.microsoft.com/office/drawing/2014/main" id="{5C11A68B-F8C0-425F-941F-FD636B34483F}"/>
              </a:ext>
            </a:extLst>
          </p:cNvPr>
          <p:cNvSpPr/>
          <p:nvPr/>
        </p:nvSpPr>
        <p:spPr>
          <a:xfrm>
            <a:off x="2736296" y="5787707"/>
            <a:ext cx="3354111" cy="4606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20080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1570BAD-4442-48AE-B7DA-C738D63A7B9D}"/>
              </a:ext>
            </a:extLst>
          </p:cNvPr>
          <p:cNvPicPr>
            <a:picLocks noChangeAspect="1"/>
          </p:cNvPicPr>
          <p:nvPr/>
        </p:nvPicPr>
        <p:blipFill>
          <a:blip r:embed="rId2"/>
          <a:stretch>
            <a:fillRect/>
          </a:stretch>
        </p:blipFill>
        <p:spPr>
          <a:xfrm>
            <a:off x="1067272" y="2748491"/>
            <a:ext cx="6638244" cy="3858626"/>
          </a:xfrm>
          <a:prstGeom prst="rect">
            <a:avLst/>
          </a:prstGeom>
        </p:spPr>
      </p:pic>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點</a:t>
            </a:r>
            <a:r>
              <a:rPr lang="en-US" altLang="zh-TW" dirty="0"/>
              <a:t>【</a:t>
            </a:r>
            <a:r>
              <a:rPr lang="zh-TW" altLang="en-US" dirty="0"/>
              <a:t>全選</a:t>
            </a:r>
            <a:r>
              <a:rPr lang="en-US" altLang="zh-TW" dirty="0"/>
              <a:t>】</a:t>
            </a:r>
          </a:p>
          <a:p>
            <a:r>
              <a:rPr lang="zh-TW" altLang="en-US" dirty="0"/>
              <a:t>點</a:t>
            </a:r>
            <a:r>
              <a:rPr lang="en-US" altLang="zh-TW" dirty="0"/>
              <a:t>【</a:t>
            </a:r>
            <a:r>
              <a:rPr lang="zh-TW" altLang="en-US" dirty="0"/>
              <a:t>產生證書</a:t>
            </a:r>
            <a:endParaRPr lang="en-US" altLang="zh-TW" dirty="0"/>
          </a:p>
        </p:txBody>
      </p:sp>
      <p:sp>
        <p:nvSpPr>
          <p:cNvPr id="7" name="矩形 6">
            <a:extLst>
              <a:ext uri="{FF2B5EF4-FFF2-40B4-BE49-F238E27FC236}">
                <a16:creationId xmlns:a16="http://schemas.microsoft.com/office/drawing/2014/main" id="{5C11A68B-F8C0-425F-941F-FD636B34483F}"/>
              </a:ext>
            </a:extLst>
          </p:cNvPr>
          <p:cNvSpPr/>
          <p:nvPr/>
        </p:nvSpPr>
        <p:spPr>
          <a:xfrm>
            <a:off x="1300159" y="4218633"/>
            <a:ext cx="799892" cy="5345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單箭頭接點 5">
            <a:extLst>
              <a:ext uri="{FF2B5EF4-FFF2-40B4-BE49-F238E27FC236}">
                <a16:creationId xmlns:a16="http://schemas.microsoft.com/office/drawing/2014/main" id="{745F773D-6F43-4910-9F61-13DF11875AB1}"/>
              </a:ext>
            </a:extLst>
          </p:cNvPr>
          <p:cNvCxnSpPr>
            <a:cxnSpLocks/>
          </p:cNvCxnSpPr>
          <p:nvPr/>
        </p:nvCxnSpPr>
        <p:spPr>
          <a:xfrm flipV="1">
            <a:off x="2141974" y="4485885"/>
            <a:ext cx="4411154"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B603355E-F2D3-4A12-A976-8E1F2F12F75C}"/>
              </a:ext>
            </a:extLst>
          </p:cNvPr>
          <p:cNvSpPr/>
          <p:nvPr/>
        </p:nvSpPr>
        <p:spPr>
          <a:xfrm>
            <a:off x="6517875" y="4176853"/>
            <a:ext cx="968301" cy="5345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54694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以資安管理</a:t>
            </a:r>
            <a:r>
              <a:rPr lang="en-US" altLang="zh-TW" dirty="0"/>
              <a:t>-</a:t>
            </a:r>
            <a:r>
              <a:rPr lang="zh-TW" altLang="en-US" dirty="0"/>
              <a:t>個人篇為例</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a:xfrm>
            <a:off x="685345" y="1732450"/>
            <a:ext cx="8014037" cy="4058751"/>
          </a:xfrm>
        </p:spPr>
        <p:txBody>
          <a:bodyPr/>
          <a:lstStyle/>
          <a:p>
            <a:r>
              <a:rPr lang="zh-TW" altLang="en-US" dirty="0"/>
              <a:t>建議三個研習都完成後再產生證書</a:t>
            </a:r>
            <a:endParaRPr lang="en-US" altLang="zh-TW" dirty="0"/>
          </a:p>
          <a:p>
            <a:r>
              <a:rPr lang="zh-TW" altLang="en-US" dirty="0"/>
              <a:t>會生成與下圖相似之</a:t>
            </a:r>
            <a:r>
              <a:rPr lang="en-US" altLang="zh-TW" dirty="0"/>
              <a:t>PDF</a:t>
            </a:r>
            <a:r>
              <a:rPr lang="zh-TW" altLang="en-US" dirty="0"/>
              <a:t>檔案</a:t>
            </a:r>
            <a:endParaRPr lang="en-US" altLang="zh-TW" dirty="0"/>
          </a:p>
          <a:p>
            <a:r>
              <a:rPr lang="zh-TW" altLang="en-US" dirty="0"/>
              <a:t>可交給資訊組代為列印，方便資訊組彙整上報</a:t>
            </a:r>
            <a:endParaRPr lang="en-US" altLang="zh-TW" dirty="0"/>
          </a:p>
        </p:txBody>
      </p:sp>
      <p:pic>
        <p:nvPicPr>
          <p:cNvPr id="5" name="圖片 4">
            <a:extLst>
              <a:ext uri="{FF2B5EF4-FFF2-40B4-BE49-F238E27FC236}">
                <a16:creationId xmlns:a16="http://schemas.microsoft.com/office/drawing/2014/main" id="{80A06072-F9D9-4F90-920B-E88B88B90CE4}"/>
              </a:ext>
            </a:extLst>
          </p:cNvPr>
          <p:cNvPicPr>
            <a:picLocks noChangeAspect="1"/>
          </p:cNvPicPr>
          <p:nvPr/>
        </p:nvPicPr>
        <p:blipFill>
          <a:blip r:embed="rId2"/>
          <a:stretch>
            <a:fillRect/>
          </a:stretch>
        </p:blipFill>
        <p:spPr>
          <a:xfrm>
            <a:off x="560988" y="3204425"/>
            <a:ext cx="8014038" cy="3376738"/>
          </a:xfrm>
          <a:prstGeom prst="rect">
            <a:avLst/>
          </a:prstGeom>
        </p:spPr>
      </p:pic>
    </p:spTree>
    <p:extLst>
      <p:ext uri="{BB962C8B-B14F-4D97-AF65-F5344CB8AC3E}">
        <p14:creationId xmlns:p14="http://schemas.microsoft.com/office/powerpoint/2010/main" val="99333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lstStyle/>
          <a:p>
            <a:r>
              <a:rPr lang="zh-TW" altLang="en-US" dirty="0"/>
              <a:t>註冊我的</a:t>
            </a:r>
            <a:r>
              <a:rPr lang="en-US" altLang="zh-TW" dirty="0"/>
              <a:t>E</a:t>
            </a:r>
            <a:r>
              <a:rPr lang="zh-TW" altLang="en-US" dirty="0"/>
              <a:t>政府帳號</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zh-TW" altLang="en-US" dirty="0"/>
              <a:t>點</a:t>
            </a:r>
            <a:r>
              <a:rPr lang="en-US" altLang="zh-TW" dirty="0"/>
              <a:t>【</a:t>
            </a:r>
            <a:r>
              <a:rPr lang="zh-TW" altLang="en-US" dirty="0"/>
              <a:t>加入會員</a:t>
            </a:r>
            <a:r>
              <a:rPr lang="en-US" altLang="zh-TW" dirty="0"/>
              <a:t>】</a:t>
            </a:r>
            <a:endParaRPr lang="zh-TW" altLang="en-US" dirty="0"/>
          </a:p>
        </p:txBody>
      </p:sp>
      <p:pic>
        <p:nvPicPr>
          <p:cNvPr id="6" name="圖片 5">
            <a:extLst>
              <a:ext uri="{FF2B5EF4-FFF2-40B4-BE49-F238E27FC236}">
                <a16:creationId xmlns:a16="http://schemas.microsoft.com/office/drawing/2014/main" id="{009DC235-2462-4323-BF08-A347F25E504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45285" y="2965510"/>
            <a:ext cx="7816198" cy="2395055"/>
          </a:xfrm>
          <a:prstGeom prst="rect">
            <a:avLst/>
          </a:prstGeom>
        </p:spPr>
      </p:pic>
      <p:sp>
        <p:nvSpPr>
          <p:cNvPr id="5" name="矩形 4">
            <a:extLst>
              <a:ext uri="{FF2B5EF4-FFF2-40B4-BE49-F238E27FC236}">
                <a16:creationId xmlns:a16="http://schemas.microsoft.com/office/drawing/2014/main" id="{C173DAA5-E98D-4FBC-9B14-B87B811B2A11}"/>
              </a:ext>
            </a:extLst>
          </p:cNvPr>
          <p:cNvSpPr/>
          <p:nvPr/>
        </p:nvSpPr>
        <p:spPr>
          <a:xfrm>
            <a:off x="7482980" y="4085439"/>
            <a:ext cx="721453" cy="3355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80207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lstStyle/>
          <a:p>
            <a:r>
              <a:rPr lang="zh-TW" altLang="en-US" dirty="0"/>
              <a:t>註冊我的</a:t>
            </a:r>
            <a:r>
              <a:rPr lang="en-US" altLang="zh-TW" dirty="0"/>
              <a:t>E</a:t>
            </a:r>
            <a:r>
              <a:rPr lang="zh-TW" altLang="en-US" dirty="0"/>
              <a:t>政府帳號</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zh-TW" altLang="en-US" dirty="0"/>
              <a:t>點</a:t>
            </a:r>
            <a:r>
              <a:rPr lang="en-US" altLang="zh-TW" dirty="0"/>
              <a:t>【</a:t>
            </a:r>
            <a:r>
              <a:rPr lang="zh-TW" altLang="en-US" dirty="0"/>
              <a:t>申請公務帳號</a:t>
            </a:r>
            <a:r>
              <a:rPr lang="en-US" altLang="zh-TW" dirty="0"/>
              <a:t>】</a:t>
            </a:r>
            <a:endParaRPr lang="zh-TW" altLang="en-US" dirty="0"/>
          </a:p>
        </p:txBody>
      </p:sp>
      <p:pic>
        <p:nvPicPr>
          <p:cNvPr id="7" name="圖片 6">
            <a:extLst>
              <a:ext uri="{FF2B5EF4-FFF2-40B4-BE49-F238E27FC236}">
                <a16:creationId xmlns:a16="http://schemas.microsoft.com/office/drawing/2014/main" id="{F6E7063F-2372-423B-8707-6FD1C7CF04C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1210" y="3189110"/>
            <a:ext cx="8233593" cy="2754491"/>
          </a:xfrm>
          <a:prstGeom prst="rect">
            <a:avLst/>
          </a:prstGeom>
        </p:spPr>
      </p:pic>
      <p:sp>
        <p:nvSpPr>
          <p:cNvPr id="5" name="矩形 4">
            <a:extLst>
              <a:ext uri="{FF2B5EF4-FFF2-40B4-BE49-F238E27FC236}">
                <a16:creationId xmlns:a16="http://schemas.microsoft.com/office/drawing/2014/main" id="{C173DAA5-E98D-4FBC-9B14-B87B811B2A11}"/>
              </a:ext>
            </a:extLst>
          </p:cNvPr>
          <p:cNvSpPr/>
          <p:nvPr/>
        </p:nvSpPr>
        <p:spPr>
          <a:xfrm>
            <a:off x="4429388" y="4881118"/>
            <a:ext cx="2030135" cy="8849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7680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lstStyle/>
          <a:p>
            <a:r>
              <a:rPr lang="zh-TW" altLang="en-US" dirty="0"/>
              <a:t>註冊我的</a:t>
            </a:r>
            <a:r>
              <a:rPr lang="en-US" altLang="zh-TW" dirty="0"/>
              <a:t>E</a:t>
            </a:r>
            <a:r>
              <a:rPr lang="zh-TW" altLang="en-US" dirty="0"/>
              <a:t>政府帳號</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zh-TW" altLang="en-US" dirty="0"/>
              <a:t>資料照指示填寫完畢後，點</a:t>
            </a:r>
            <a:r>
              <a:rPr lang="en-US" altLang="zh-TW" dirty="0"/>
              <a:t>【</a:t>
            </a:r>
            <a:r>
              <a:rPr lang="zh-TW" altLang="en-US" dirty="0"/>
              <a:t>建立我的帳戶</a:t>
            </a:r>
            <a:r>
              <a:rPr lang="en-US" altLang="zh-TW" dirty="0"/>
              <a:t>】</a:t>
            </a:r>
            <a:endParaRPr lang="zh-TW" altLang="en-US" dirty="0"/>
          </a:p>
        </p:txBody>
      </p:sp>
      <p:pic>
        <p:nvPicPr>
          <p:cNvPr id="4" name="圖片 3">
            <a:extLst>
              <a:ext uri="{FF2B5EF4-FFF2-40B4-BE49-F238E27FC236}">
                <a16:creationId xmlns:a16="http://schemas.microsoft.com/office/drawing/2014/main" id="{9CA025A9-D77C-499B-B86D-A53BB9B18CE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31717" y="3304078"/>
            <a:ext cx="7926937" cy="2165543"/>
          </a:xfrm>
          <a:prstGeom prst="rect">
            <a:avLst/>
          </a:prstGeom>
        </p:spPr>
      </p:pic>
      <p:sp>
        <p:nvSpPr>
          <p:cNvPr id="5" name="矩形 4">
            <a:extLst>
              <a:ext uri="{FF2B5EF4-FFF2-40B4-BE49-F238E27FC236}">
                <a16:creationId xmlns:a16="http://schemas.microsoft.com/office/drawing/2014/main" id="{C173DAA5-E98D-4FBC-9B14-B87B811B2A11}"/>
              </a:ext>
            </a:extLst>
          </p:cNvPr>
          <p:cNvSpPr/>
          <p:nvPr/>
        </p:nvSpPr>
        <p:spPr>
          <a:xfrm>
            <a:off x="3112315" y="4576317"/>
            <a:ext cx="1459685" cy="4990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72652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lstStyle/>
          <a:p>
            <a:r>
              <a:rPr lang="zh-TW" altLang="en-US" dirty="0"/>
              <a:t>註冊我的</a:t>
            </a:r>
            <a:r>
              <a:rPr lang="en-US" altLang="zh-TW" dirty="0"/>
              <a:t>E</a:t>
            </a:r>
            <a:r>
              <a:rPr lang="zh-TW" altLang="en-US" dirty="0"/>
              <a:t>政府帳號</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zh-TW" altLang="en-US" dirty="0"/>
              <a:t>註冊成功</a:t>
            </a:r>
          </a:p>
        </p:txBody>
      </p:sp>
      <p:sp>
        <p:nvSpPr>
          <p:cNvPr id="5" name="矩形 4">
            <a:extLst>
              <a:ext uri="{FF2B5EF4-FFF2-40B4-BE49-F238E27FC236}">
                <a16:creationId xmlns:a16="http://schemas.microsoft.com/office/drawing/2014/main" id="{C173DAA5-E98D-4FBC-9B14-B87B811B2A11}"/>
              </a:ext>
            </a:extLst>
          </p:cNvPr>
          <p:cNvSpPr/>
          <p:nvPr/>
        </p:nvSpPr>
        <p:spPr>
          <a:xfrm>
            <a:off x="1694576" y="4576317"/>
            <a:ext cx="3858935" cy="2305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1B347C66-AA27-4E34-875F-26C8D45D4FA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3331" y="3136845"/>
            <a:ext cx="7815251" cy="2559280"/>
          </a:xfrm>
          <a:prstGeom prst="rect">
            <a:avLst/>
          </a:prstGeom>
        </p:spPr>
      </p:pic>
    </p:spTree>
    <p:extLst>
      <p:ext uri="{BB962C8B-B14F-4D97-AF65-F5344CB8AC3E}">
        <p14:creationId xmlns:p14="http://schemas.microsoft.com/office/powerpoint/2010/main" val="2995241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登入</a:t>
            </a:r>
            <a:r>
              <a:rPr lang="en-US" altLang="zh-TW" dirty="0"/>
              <a:t>e</a:t>
            </a:r>
            <a:r>
              <a:rPr lang="zh-TW" altLang="en-US" dirty="0"/>
              <a:t>等公務園學習平台</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en-US" altLang="zh-TW" dirty="0">
                <a:hlinkClick r:id="rId2"/>
              </a:rPr>
              <a:t>https://elearn.hrd.gov.tw/mooc/index.php</a:t>
            </a:r>
            <a:endParaRPr lang="en-US" altLang="zh-TW" dirty="0"/>
          </a:p>
          <a:p>
            <a:r>
              <a:rPr lang="zh-TW" altLang="en-US" dirty="0"/>
              <a:t>點</a:t>
            </a:r>
            <a:r>
              <a:rPr lang="en-US" altLang="zh-TW" dirty="0">
                <a:effectLst/>
              </a:rPr>
              <a:t>【</a:t>
            </a:r>
            <a:r>
              <a:rPr lang="zh-TW" altLang="en-US" dirty="0">
                <a:effectLst/>
              </a:rPr>
              <a:t>登入</a:t>
            </a:r>
            <a:r>
              <a:rPr lang="en-US" altLang="zh-TW" dirty="0">
                <a:effectLst/>
              </a:rPr>
              <a:t>】</a:t>
            </a:r>
            <a:endParaRPr lang="zh-TW" altLang="en-US" dirty="0"/>
          </a:p>
        </p:txBody>
      </p:sp>
      <p:pic>
        <p:nvPicPr>
          <p:cNvPr id="6" name="圖片 5">
            <a:extLst>
              <a:ext uri="{FF2B5EF4-FFF2-40B4-BE49-F238E27FC236}">
                <a16:creationId xmlns:a16="http://schemas.microsoft.com/office/drawing/2014/main" id="{B75C17E1-FEA4-4B2F-8AB0-82E622D6E3B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89434" y="2860008"/>
            <a:ext cx="7357146" cy="1803633"/>
          </a:xfrm>
          <a:prstGeom prst="rect">
            <a:avLst/>
          </a:prstGeom>
        </p:spPr>
      </p:pic>
      <p:sp>
        <p:nvSpPr>
          <p:cNvPr id="5" name="矩形 4">
            <a:extLst>
              <a:ext uri="{FF2B5EF4-FFF2-40B4-BE49-F238E27FC236}">
                <a16:creationId xmlns:a16="http://schemas.microsoft.com/office/drawing/2014/main" id="{C173DAA5-E98D-4FBC-9B14-B87B811B2A11}"/>
              </a:ext>
            </a:extLst>
          </p:cNvPr>
          <p:cNvSpPr/>
          <p:nvPr/>
        </p:nvSpPr>
        <p:spPr>
          <a:xfrm>
            <a:off x="7533314" y="4163099"/>
            <a:ext cx="645952" cy="4256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14702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E4FC73-A1C2-402E-9928-A604AA5934F4}"/>
              </a:ext>
            </a:extLst>
          </p:cNvPr>
          <p:cNvSpPr>
            <a:spLocks noGrp="1"/>
          </p:cNvSpPr>
          <p:nvPr>
            <p:ph type="title"/>
          </p:nvPr>
        </p:nvSpPr>
        <p:spPr/>
        <p:txBody>
          <a:bodyPr>
            <a:normAutofit/>
          </a:bodyPr>
          <a:lstStyle/>
          <a:p>
            <a:r>
              <a:rPr lang="zh-TW" altLang="en-US" dirty="0"/>
              <a:t>登入</a:t>
            </a:r>
            <a:r>
              <a:rPr lang="en-US" altLang="zh-TW" dirty="0"/>
              <a:t>e</a:t>
            </a:r>
            <a:r>
              <a:rPr lang="zh-TW" altLang="en-US" dirty="0"/>
              <a:t>等公務園學習平台</a:t>
            </a:r>
          </a:p>
        </p:txBody>
      </p:sp>
      <p:sp>
        <p:nvSpPr>
          <p:cNvPr id="3" name="內容版面配置區 2">
            <a:extLst>
              <a:ext uri="{FF2B5EF4-FFF2-40B4-BE49-F238E27FC236}">
                <a16:creationId xmlns:a16="http://schemas.microsoft.com/office/drawing/2014/main" id="{8E9F40B0-6639-4678-BA1B-CBB69856CACD}"/>
              </a:ext>
            </a:extLst>
          </p:cNvPr>
          <p:cNvSpPr>
            <a:spLocks noGrp="1"/>
          </p:cNvSpPr>
          <p:nvPr>
            <p:ph idx="1"/>
          </p:nvPr>
        </p:nvSpPr>
        <p:spPr/>
        <p:txBody>
          <a:bodyPr/>
          <a:lstStyle/>
          <a:p>
            <a:r>
              <a:rPr lang="zh-TW" altLang="en-US" dirty="0"/>
              <a:t>下方為</a:t>
            </a:r>
            <a:r>
              <a:rPr lang="en-US" altLang="zh-TW" dirty="0">
                <a:effectLst/>
              </a:rPr>
              <a:t>【</a:t>
            </a:r>
            <a:r>
              <a:rPr lang="zh-TW" altLang="en-US" dirty="0"/>
              <a:t>一般民眾登入</a:t>
            </a:r>
            <a:r>
              <a:rPr lang="en-US" altLang="zh-TW" dirty="0">
                <a:effectLst/>
              </a:rPr>
              <a:t>】</a:t>
            </a:r>
            <a:endParaRPr lang="en-US" altLang="zh-TW" dirty="0"/>
          </a:p>
          <a:p>
            <a:r>
              <a:rPr lang="zh-TW" altLang="en-US" dirty="0"/>
              <a:t>點</a:t>
            </a:r>
            <a:r>
              <a:rPr lang="en-US" altLang="zh-TW" dirty="0">
                <a:effectLst/>
              </a:rPr>
              <a:t>【</a:t>
            </a:r>
            <a:r>
              <a:rPr lang="zh-TW" altLang="en-US" dirty="0">
                <a:effectLst/>
              </a:rPr>
              <a:t>我的</a:t>
            </a:r>
            <a:r>
              <a:rPr lang="en-US" altLang="zh-TW" dirty="0">
                <a:effectLst/>
              </a:rPr>
              <a:t>e</a:t>
            </a:r>
            <a:r>
              <a:rPr lang="zh-TW" altLang="en-US" dirty="0">
                <a:effectLst/>
              </a:rPr>
              <a:t>政府</a:t>
            </a:r>
            <a:r>
              <a:rPr lang="en-US" altLang="zh-TW" dirty="0">
                <a:effectLst/>
              </a:rPr>
              <a:t>】</a:t>
            </a:r>
            <a:endParaRPr lang="zh-TW" altLang="en-US" dirty="0"/>
          </a:p>
        </p:txBody>
      </p:sp>
      <p:pic>
        <p:nvPicPr>
          <p:cNvPr id="4" name="圖片 3">
            <a:extLst>
              <a:ext uri="{FF2B5EF4-FFF2-40B4-BE49-F238E27FC236}">
                <a16:creationId xmlns:a16="http://schemas.microsoft.com/office/drawing/2014/main" id="{68EBF0AA-A179-43D7-B21A-2D09C71E8DF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58560" y="3428999"/>
            <a:ext cx="7321721" cy="2514601"/>
          </a:xfrm>
          <a:prstGeom prst="rect">
            <a:avLst/>
          </a:prstGeom>
        </p:spPr>
      </p:pic>
      <p:sp>
        <p:nvSpPr>
          <p:cNvPr id="5" name="矩形 4">
            <a:extLst>
              <a:ext uri="{FF2B5EF4-FFF2-40B4-BE49-F238E27FC236}">
                <a16:creationId xmlns:a16="http://schemas.microsoft.com/office/drawing/2014/main" id="{C173DAA5-E98D-4FBC-9B14-B87B811B2A11}"/>
              </a:ext>
            </a:extLst>
          </p:cNvPr>
          <p:cNvSpPr/>
          <p:nvPr/>
        </p:nvSpPr>
        <p:spPr>
          <a:xfrm>
            <a:off x="1006678" y="3605169"/>
            <a:ext cx="6510131" cy="9839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46027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石板">
  <a:themeElements>
    <a:clrScheme name="石板">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石板">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板">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TM04033929[[fn=石板]]</Template>
  <TotalTime>147</TotalTime>
  <Words>869</Words>
  <Application>Microsoft Office PowerPoint</Application>
  <PresentationFormat>如螢幕大小 (4:3)</PresentationFormat>
  <Paragraphs>103</Paragraphs>
  <Slides>39</Slides>
  <Notes>0</Notes>
  <HiddenSlides>0</HiddenSlides>
  <MMClips>0</MMClips>
  <ScaleCrop>false</ScaleCrop>
  <HeadingPairs>
    <vt:vector size="6" baseType="variant">
      <vt:variant>
        <vt:lpstr>使用字型</vt:lpstr>
      </vt:variant>
      <vt:variant>
        <vt:i4>2</vt:i4>
      </vt:variant>
      <vt:variant>
        <vt:lpstr>佈景主題</vt:lpstr>
      </vt:variant>
      <vt:variant>
        <vt:i4>1</vt:i4>
      </vt:variant>
      <vt:variant>
        <vt:lpstr>投影片標題</vt:lpstr>
      </vt:variant>
      <vt:variant>
        <vt:i4>39</vt:i4>
      </vt:variant>
    </vt:vector>
  </HeadingPairs>
  <TitlesOfParts>
    <vt:vector size="42" baseType="lpstr">
      <vt:lpstr>Calisto MT</vt:lpstr>
      <vt:lpstr>Wingdings 2</vt:lpstr>
      <vt:lpstr>石板</vt:lpstr>
      <vt:lpstr>109年資通安全教育訓練 線上研習方式教學</vt:lpstr>
      <vt:lpstr>法令來源</vt:lpstr>
      <vt:lpstr>註冊我的E政府帳號</vt:lpstr>
      <vt:lpstr>註冊我的E政府帳號</vt:lpstr>
      <vt:lpstr>註冊我的E政府帳號</vt:lpstr>
      <vt:lpstr>註冊我的E政府帳號</vt:lpstr>
      <vt:lpstr>註冊我的E政府帳號</vt:lpstr>
      <vt:lpstr>登入e等公務園學習平台</vt:lpstr>
      <vt:lpstr>登入e等公務園學習平台</vt:lpstr>
      <vt:lpstr>登入e等公務園學習平台</vt:lpstr>
      <vt:lpstr>登入e等公務園學習平台</vt:lpstr>
      <vt:lpstr>登入e等公務園學習平台</vt:lpstr>
      <vt:lpstr>登入e等公務園學習平台</vt:lpstr>
      <vt:lpstr>登入e等公務園學習平台</vt:lpstr>
      <vt:lpstr>進入基隆e學堂</vt:lpstr>
      <vt:lpstr>進入基隆e學堂</vt:lpstr>
      <vt:lpstr>進入基隆e學堂</vt:lpstr>
      <vt:lpstr>進入基隆e學堂</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lpstr>以資安管理-個人篇為例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109年資通安全教育訓練 線上研習方式教學</dc:title>
  <dc:creator>政傑 郭</dc:creator>
  <cp:lastModifiedBy>政傑 郭</cp:lastModifiedBy>
  <cp:revision>41</cp:revision>
  <dcterms:created xsi:type="dcterms:W3CDTF">2020-03-12T10:56:00Z</dcterms:created>
  <dcterms:modified xsi:type="dcterms:W3CDTF">2020-03-13T12:36:13Z</dcterms:modified>
</cp:coreProperties>
</file>