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3" r:id="rId24"/>
    <p:sldId id="284" r:id="rId25"/>
    <p:sldId id="285" r:id="rId26"/>
    <p:sldId id="278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C73427-3992-4600-9615-831201EC8141}" type="datetimeFigureOut">
              <a:rPr lang="zh-TW" altLang="en-US" smtClean="0"/>
              <a:t>2018/10/1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723649-438E-41F1-86FE-76BE2CC4233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高職藝術群科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5840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155676"/>
              </p:ext>
            </p:extLst>
          </p:nvPr>
        </p:nvGraphicFramePr>
        <p:xfrm>
          <a:off x="457200" y="1935163"/>
          <a:ext cx="8229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4680520"/>
                <a:gridCol w="209857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主要學習內容與目標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相關證照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西樂科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主要學習音樂表演及創作的基本知識、訓練音樂表演技能和培養創作能力、涵養音樂鑑賞能 力和藝術職業道德，例如音樂學理、和聲學、 音樂基礎訓練、音樂欣賞、藝術概論、中國音 樂史、西洋音樂史等理論性課程，計分管樂、 弦樂、敲擊、理論、聲樂等。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鋼琴檢定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國樂科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音樂基本訓練課程外，主要學習國樂樂器、 民族樂器學、地方音樂、中國音樂史等。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電影電視科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主要學習肢體展現（例如：流行街舞、武功身 段）、樂器演奏、攝錄影實務、剪輯、化妝造型、 節目製作與設計、導演、舞台佈景設計、化妝 造型、燈光音響技術、導演、劇場行政等。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中華民國技術士證： 攝影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其他證照：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街頭藝人認證考試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47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109399"/>
              </p:ext>
            </p:extLst>
          </p:nvPr>
        </p:nvGraphicFramePr>
        <p:xfrm>
          <a:off x="395536" y="1412776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3747864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表演藝術科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主要學習舞蹈、歌唱、戲劇等舞台表演，例如 肢體展現、流行街舞、樂器演奏、武功身段、 主持表演、歌唱創作、流行舞蹈、幕後製作實 務操作、藝術行政管理、化妝造型等。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其他證照：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街頭藝人認證考試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多媒體動畫科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主要學習色彩原理、繪畫基礎、網頁設計、電 腦繪圖、數位攝錄影、多媒體製作、動畫等， 並輔以數位、美術、音樂、戲劇、舞蹈等課程。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中華民國技術士證：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</a:t>
                      </a:r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視覺傳達設計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</a:t>
                      </a:r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網頁設計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時尚工藝科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主要學習以產品設計、創意造形設計、琉璃工 藝、金屬工藝、陶瓷工藝、基礎造型設計，例 如金屬表現技法、立體造型、流行飾品設計、 展演實務、藝術與流行設計、專業藝術概論、 立體造型等。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中華民國技術士證：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視覺傳達設計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80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各科別進</a:t>
            </a:r>
            <a:r>
              <a:rPr lang="zh-TW" altLang="en-US" dirty="0" smtClean="0"/>
              <a:t>路</a:t>
            </a:r>
            <a:r>
              <a:rPr lang="en-US" altLang="zh-TW" dirty="0" smtClean="0"/>
              <a:t>--</a:t>
            </a:r>
            <a:r>
              <a:rPr lang="zh-TW" altLang="en-US" dirty="0"/>
              <a:t>就業發展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773246"/>
              </p:ext>
            </p:extLst>
          </p:nvPr>
        </p:nvGraphicFramePr>
        <p:xfrm>
          <a:off x="457200" y="1935163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2592288"/>
                <a:gridCol w="2273424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高職畢業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科技大學畢業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研究所畢業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戲劇科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職業劇團、實驗劇團、歌舞劇 團、電影、電視、廣播、娛樂 服務業等幕前、幕後人員。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劇場技術管理師、劇場設計 師、劇場核心創作者、創意行 銷產業師、傳播與媒體從業管 理師。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音樂科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交響樂團、管樂團、國樂團、 合唱團及各式邀約演奏、演 唱、各類型音樂創作人員。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國內外交響樂團、管樂團、國 西樂團、合唱團及各式邀約演 奏、演唱、各類型音樂創作、 及音樂教學與行政管理師。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346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398680"/>
              </p:ext>
            </p:extLst>
          </p:nvPr>
        </p:nvGraphicFramePr>
        <p:xfrm>
          <a:off x="457200" y="1935163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2520280"/>
                <a:gridCol w="2345432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高職畢業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科技大學畢業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研究所畢業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舞蹈科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舞蹈表演人員、舞蹈社團成 員、幼稚園律動班、韻律班之 教學及舞蹈創作表演。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舞團管理者、專業舞團團員、 演藝人員、舞蹈創作者、舞蹈 老師、藝術行政管理師、劇團 行政管理師、藝文活動策展管 理師。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美術科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美術編輯、電腦多媒體繪圖人 員、專業插畫製作、編繪繪畫、作品裱褙人員、攝影助理、平 面繪圖製作、專業畫家。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專業藝術創作、應用美術管理 師、高階藝術行政管理師、展覽企劃與管理、藝術教學、個 人工作室。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761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463953"/>
              </p:ext>
            </p:extLst>
          </p:nvPr>
        </p:nvGraphicFramePr>
        <p:xfrm>
          <a:off x="457200" y="1935163"/>
          <a:ext cx="8229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2304256"/>
                <a:gridCol w="241744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高職畢業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科技大學畢業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研究所畢業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影劇科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表演藝術組－ 表演藝術工作者、演員、歌手、 成人或兒童劇團表演人員、電 影電視行業助理、燈光音響助 理、傳播行業助理或表演藝術 相關工作。 大眾傳播組－ 影像拍攝助理、影像後製剪輯 製作助理、節目製作助理、電 台 </a:t>
                      </a:r>
                      <a:r>
                        <a:rPr lang="en-US" altLang="zh-TW" dirty="0" smtClean="0"/>
                        <a:t>DJ</a:t>
                      </a:r>
                      <a:r>
                        <a:rPr lang="zh-TW" altLang="en-US" dirty="0" smtClean="0"/>
                        <a:t>、攝影助理、剪輯助理、 錄音助理、配音員。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表演藝術組－ 舞台、影視表演人員、編劇、 導演、劇場技術師、劇場設計 師、劇場核心創作者、創意行 銷、傳播與媒體管理師等。 大眾傳播組－ 記者、攝影師、錄音師、剪輯 師、節目企劃師、媒體企劃管 理師、製作人、編劇、導播、 導演、播音師、行銷公關人員、 影視配樂師、場景設計師。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15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105390"/>
              </p:ext>
            </p:extLst>
          </p:nvPr>
        </p:nvGraphicFramePr>
        <p:xfrm>
          <a:off x="457200" y="1935163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2448272"/>
                <a:gridCol w="2273424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高職畢業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科技大學畢業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研究所畢業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西樂科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交響樂團、管樂團、國樂團、 合唱團及各式邀約演奏、演 唱、各類型音樂創作人員。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國內外交響樂團、管樂團、國 西樂團、合唱團及各式邀約演 奏、演唱、各類型音樂創作、 及音樂教學與行政管理師。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國樂科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交響樂團、管樂團、國樂團、 合唱團及各式邀約演奏、演 唱、各類型音樂創作人員。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國內外交響樂團、管樂團、國 西樂團、合唱團及各式邀約演 奏、演唱、各類型音樂創作、 及音樂教學與行政管理師。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808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618588"/>
              </p:ext>
            </p:extLst>
          </p:nvPr>
        </p:nvGraphicFramePr>
        <p:xfrm>
          <a:off x="323528" y="1268760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2232248"/>
                <a:gridCol w="2736304"/>
                <a:gridCol w="181054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高職畢業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科技大學畢業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研究所畢業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電影電視科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節目製作助理、演員、模特兒 視聽工程類人員、舞蹈指導與 舞蹈家、電台工作人員、播音、 配音人員、影片製作技術人員 燈光、音響、攝影助理。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節目製作人、導演、編劇、演 員、主持人、模特兒、攝影師、 燈光技術師、音效設計師、音 樂設計師、美術設計師、服裝 設計師、造型設計師、媒體經 營管理、舞台設計師、舞台監 督管理、展場秀場規劃設計 師、數位行銷、創意總監。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表演藝術科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舞蹈表演、編導設計助理、國 內外團體舞者、表演藝術相關 行政企劃執行、造型彩妝設計 人員、表演服飾、道具製作人 員。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國內外團體專業舞者、舞蹈編 導設計師、表演教師、藝術經 紀人、表演治療師、肢體開發 教師、美姿美儀教師、造型彩 妝設計師、表演藝術相關行政 企劃與管理師。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110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420377"/>
              </p:ext>
            </p:extLst>
          </p:nvPr>
        </p:nvGraphicFramePr>
        <p:xfrm>
          <a:off x="457200" y="1935163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2448272"/>
                <a:gridCol w="2376264"/>
                <a:gridCol w="17385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高職畢業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科技大學畢業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研究所畢業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多媒體動 畫科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美術編輯、插畫設計、動畫創 作、電腦繪圖設計、平面海報 設計、文化出版設計、數位影 像剪輯、影像後製剪接、數位 遊戲設計人員。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數位創作設計師、影音設計 師、廣告設計師、影視管理師、 藝術公關、個人工作室。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時尚工藝 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流行飾品設計、琉璃藝術、公 仔創作設計、商業設計、插畫 設計、電腦繪圖、傳統工藝、創意個人工作室、馬賽克藝 術、景觀設計、室內設計人員。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時尚配飾設計師、珠寶設計 師、服裝設計師、整體造型設 計師、展演企劃師、時尚行銷管理師、精品企劃人員、品牌 企劃、公關。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藝術相關行業 之創新、研究、 創作、相關學科 研究人員等。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677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各科別進路</a:t>
            </a:r>
            <a:r>
              <a:rPr lang="en-US" altLang="zh-TW" dirty="0"/>
              <a:t>--</a:t>
            </a:r>
            <a:r>
              <a:rPr lang="zh-TW" altLang="en-US" dirty="0" smtClean="0"/>
              <a:t>進修</a:t>
            </a:r>
            <a:r>
              <a:rPr lang="zh-TW" altLang="en-US" dirty="0"/>
              <a:t>升學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dirty="0"/>
              <a:t>高職畢業後若想繼續進修，可升讀大學校院相關科系，例如：廣播電視電影學系、戲劇 學系、中國戲劇學系、舞蹈系、影像傳播學系、音樂系、休閒運動學系、休閒產業經營 學系、影劇藝術學系、表演藝術學系、大眾傳播學系、資訊傳播學系、圖文傳播學系、 傳播藝術系、運動休閒管理學系、休閒事業管理學系、運動事業管理學系、休閒管理學 系、視覺傳達設計學系、造形藝術學系、媒體設計科技學系、數位媒體設計系、多媒體 與遊戲設計系、商業設計系、視覺傳達系、流行設計系、廣播電視學系、劇場藝術學系、 電影學學系、電影創作學系、文化事業發展學系、傳播與科技學系、多媒體設計學系、 多媒體與遊戲發展科學系－視覺創意組、視訊傳播學系、時尚造型設計學系、化妝品應 用系、應用數位媒體學系、數位影音設計學系、數位動畫設計學系、資訊管理學系－數 位動畫設計組、資訊管理學系－數位媒體組、圖文傳播藝術學系、媒體傳達設計學系、 數位影視動畫科、數位媒體創意設計科、西洋音樂學系、中國音樂學系、音樂教育學系、 民族音樂學系、傳統音樂學系、應用音樂學系、服飾科學管理系、流行設計系、化妝品 應用系、時尚設計系、美容造型設計系、劇場設計系、影視學系、電影電視學系、美工 設計學系、室內設計學系、服裝設計與製作學系、美術學系、多媒體動畫藝術系、視覺 藝術系、書畫系、工藝設計學系、流行設計經營學系、藝術研究系、視覺設計學系、體 育舞蹈學系</a:t>
            </a:r>
            <a:r>
              <a:rPr lang="en-US" altLang="zh-TW" dirty="0"/>
              <a:t>……</a:t>
            </a:r>
            <a:r>
              <a:rPr lang="zh-TW" altLang="en-US" dirty="0"/>
              <a:t>等等。</a:t>
            </a:r>
          </a:p>
        </p:txBody>
      </p:sp>
    </p:spTree>
    <p:extLst>
      <p:ext uri="{BB962C8B-B14F-4D97-AF65-F5344CB8AC3E}">
        <p14:creationId xmlns:p14="http://schemas.microsoft.com/office/powerpoint/2010/main" val="320285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各校介紹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083578"/>
              </p:ext>
            </p:extLst>
          </p:nvPr>
        </p:nvGraphicFramePr>
        <p:xfrm>
          <a:off x="395536" y="1484784"/>
          <a:ext cx="822960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4022104"/>
                <a:gridCol w="2973016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基隆培德工家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科系介紹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配合時代潮流與趨勢，培育藝術與科技和初級實務人才，並具備藝術基礎知識，本校計劃於</a:t>
                      </a:r>
                      <a:r>
                        <a:rPr kumimoji="0"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學年度恢復電影電視科及表演藝術科。更為因應資訊媒體有線電視事業的蓬勃發展，規劃與具知名度傳播公司、綜藝界交流，以提供學生實習和就業的機會。</a:t>
                      </a:r>
                      <a:endParaRPr kumimoji="0" lang="zh-TW" altLang="en-US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  表演藝術科以台前表演藝術為學習導向，包括音樂、舞蹈、廣播化妝和劇場實務等專業學習，銜接藝術演藝工作的主要管道，並已站上國際舞台為願景，在積極落實藝術教育的同時更重視基本價值的培育，讓不斷創新發展的表演藝術科，成為眾人矚目的明日之星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地址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基隆市信義區培德路</a:t>
                      </a:r>
                      <a:r>
                        <a:rPr kumimoji="0" lang="en-US" altLang="zh-TW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r>
                        <a:rPr kumimoji="0" lang="zh-TW" alt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02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高職藝術群科簡介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藝術群包括下列 </a:t>
            </a:r>
            <a:r>
              <a:rPr lang="en-US" altLang="zh-TW" dirty="0"/>
              <a:t>11 </a:t>
            </a:r>
            <a:r>
              <a:rPr lang="zh-TW" altLang="en-US" dirty="0"/>
              <a:t>科：戲劇科、音樂科、舞蹈科、美術科、影劇科、西樂科、國 樂科、電影電視科、表演藝術科、多媒體動畫科、時尚工藝科。</a:t>
            </a:r>
          </a:p>
        </p:txBody>
      </p:sp>
    </p:spTree>
    <p:extLst>
      <p:ext uri="{BB962C8B-B14F-4D97-AF65-F5344CB8AC3E}">
        <p14:creationId xmlns:p14="http://schemas.microsoft.com/office/powerpoint/2010/main" val="1300251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169429"/>
              </p:ext>
            </p:extLst>
          </p:nvPr>
        </p:nvGraphicFramePr>
        <p:xfrm>
          <a:off x="457200" y="1935163"/>
          <a:ext cx="8229600" cy="358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3384376"/>
                <a:gridCol w="3322712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基隆培德工家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交通方式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教師群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科主任    江佳勳</a:t>
                      </a:r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學歷</a:t>
                      </a:r>
                      <a:r>
                        <a:rPr kumimoji="0"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私立文化大學 音樂學系</a:t>
                      </a:r>
                      <a:endParaRPr kumimoji="0" lang="zh-TW" altLang="en-US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老師　　陳沛彤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教學設備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錄音室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攝影棚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主控室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副控室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學習內容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學校優勢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351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班級音樂會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藉</a:t>
            </a:r>
            <a:r>
              <a:rPr lang="zh-TW" altLang="en-US" dirty="0" smtClean="0"/>
              <a:t>由實作讓</a:t>
            </a:r>
            <a:r>
              <a:rPr lang="zh-TW" altLang="en-US" dirty="0"/>
              <a:t>同學更加</a:t>
            </a:r>
            <a:r>
              <a:rPr lang="zh-TW" altLang="en-US" dirty="0" smtClean="0"/>
              <a:t>了解藝術職群中相關各科別的工作內容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zh-TW" altLang="en-US" dirty="0"/>
              <a:t>透過班級音樂會的整體規劃，讓學生學習音樂活動的策劃及製作。 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zh-TW" altLang="en-US" dirty="0"/>
              <a:t>透過班級音樂會的實際執行，讓學生了解並學習音樂會活動中各項工作 之分工及專業技能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zh-TW" altLang="en-US" dirty="0"/>
              <a:t>透過班級音樂會的施行，讓同學相互了解同儕的專長及特質，進而展 現個人專長，肯定自我。 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zh-TW" altLang="en-US" dirty="0"/>
              <a:t>透過班級音樂會，了解各項音樂表演所需技巧，進而培養學生尊重並 欣賞表演的態度。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1213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班級音樂會工作編排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036497"/>
              </p:ext>
            </p:extLst>
          </p:nvPr>
        </p:nvGraphicFramePr>
        <p:xfrm>
          <a:off x="457200" y="1935163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99512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工作名稱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工作內容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總籌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總領並監督音樂會各項事務之進行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負責各項事務之協調工作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節目順序編排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節目準備進度督導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與音樂老師聯繫之橋樑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音樂會開場及中場之介紹</a:t>
                      </a:r>
                    </a:p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節目現場流程監督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音控、麥克風人員備用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文宣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節目單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—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設計節目單封面</a:t>
                      </a:r>
                    </a:p>
                    <a:p>
                      <a:pPr lvl="0"/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繕打表演流程、全班演唱歌曲之歌詞、工作人員表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入場券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(1)—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設計入場券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四分之一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A4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大小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zh-TW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印製入場券邀請各班及全校教職員</a:t>
                      </a:r>
                    </a:p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海報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(3)—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設計班級音樂會海報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張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校門口、各班、辦公室佈告欄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zh-TW" altLang="zh-TW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音樂會當日運用海報佈置會場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677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310494"/>
              </p:ext>
            </p:extLst>
          </p:nvPr>
        </p:nvGraphicFramePr>
        <p:xfrm>
          <a:off x="467544" y="1412776"/>
          <a:ext cx="82296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99512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工作名稱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工作內容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音控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蒐集各節目之表演音樂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準備串場音樂</a:t>
                      </a:r>
                    </a:p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協助音樂剪輯及去人聲之工作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場佈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構思音樂會現場佈置</a:t>
                      </a:r>
                    </a:p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準備佈置用具、前一天下午準備佈置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場務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配合各表演節目流程及需要，負責現場譜架、麥克風及表演道具之搬運及佈置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拍照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負責相機之操作，並全程記錄表演活動及後台準備之幕後花絮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攝影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負責攝影機之架設及操作，並全程錄影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接待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於表演入口分發節目單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引導師生入座</a:t>
                      </a:r>
                    </a:p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負責簽到本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主持人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負責主持音樂會流程</a:t>
                      </a:r>
                    </a:p>
                    <a:p>
                      <a:pPr lvl="0"/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設計介紹各節目出場</a:t>
                      </a:r>
                    </a:p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適時炒熱場內氣氛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995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581534"/>
              </p:ext>
            </p:extLst>
          </p:nvPr>
        </p:nvGraphicFramePr>
        <p:xfrm>
          <a:off x="457200" y="19351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663508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工作名稱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工作內容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美工</a:t>
                      </a:r>
                      <a:r>
                        <a:rPr lang="en-US" altLang="zh-TW" dirty="0" smtClean="0"/>
                        <a:t>(2)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製作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配合各表演節目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之所需道具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服裝</a:t>
                      </a:r>
                      <a:r>
                        <a:rPr lang="en-US" altLang="zh-TW" dirty="0" smtClean="0"/>
                        <a:t>(1)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決定或製作</a:t>
                      </a:r>
                      <a:r>
                        <a:rPr kumimoji="0"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各表演節目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之所需服裝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56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評量方法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學生自評</a:t>
            </a:r>
            <a:endParaRPr lang="en-US" altLang="zh-TW" dirty="0" smtClean="0"/>
          </a:p>
          <a:p>
            <a:r>
              <a:rPr lang="zh-TW" altLang="en-US" dirty="0"/>
              <a:t>學生互</a:t>
            </a:r>
            <a:r>
              <a:rPr lang="zh-TW" altLang="en-US" dirty="0" smtClean="0"/>
              <a:t>評</a:t>
            </a:r>
            <a:endParaRPr lang="en-US" altLang="zh-TW" dirty="0" smtClean="0"/>
          </a:p>
          <a:p>
            <a:r>
              <a:rPr lang="zh-TW" altLang="en-US" dirty="0"/>
              <a:t>觀眾</a:t>
            </a:r>
            <a:r>
              <a:rPr lang="zh-TW" altLang="en-US" dirty="0" smtClean="0"/>
              <a:t>票選</a:t>
            </a:r>
            <a:endParaRPr lang="en-US" altLang="zh-TW" dirty="0" smtClean="0"/>
          </a:p>
          <a:p>
            <a:r>
              <a:rPr lang="zh-TW" altLang="en-US" dirty="0"/>
              <a:t>學習單撰寫</a:t>
            </a:r>
          </a:p>
        </p:txBody>
      </p:sp>
    </p:spTree>
    <p:extLst>
      <p:ext uri="{BB962C8B-B14F-4D97-AF65-F5344CB8AC3E}">
        <p14:creationId xmlns:p14="http://schemas.microsoft.com/office/powerpoint/2010/main" val="2117447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02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藝術群科對應的行業別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學生畢業後可從事藝術專業創作、管理，以及傳播、藝術與文化創意</a:t>
            </a:r>
            <a:r>
              <a:rPr lang="en-US" altLang="zh-TW" dirty="0"/>
              <a:t>…</a:t>
            </a:r>
            <a:r>
              <a:rPr lang="zh-TW" altLang="en-US" dirty="0"/>
              <a:t>等相關行業</a:t>
            </a:r>
            <a:r>
              <a:rPr lang="zh-TW" altLang="en-US" dirty="0" smtClean="0"/>
              <a:t>，例如</a:t>
            </a:r>
            <a:r>
              <a:rPr lang="zh-TW" altLang="en-US" dirty="0"/>
              <a:t>電影場務人員、電視台工作人員、劇場工作或管理人員、舞台設計助理、演員、</a:t>
            </a:r>
            <a:r>
              <a:rPr lang="zh-TW" altLang="en-US" dirty="0" smtClean="0"/>
              <a:t>歌手</a:t>
            </a:r>
            <a:r>
              <a:rPr lang="zh-TW" altLang="en-US" dirty="0"/>
              <a:t>、樂團、攝影師、調音師、錄音師、剪接師、助理導演（播）人員、產品設計人員</a:t>
            </a:r>
            <a:r>
              <a:rPr lang="zh-TW" altLang="en-US" dirty="0" smtClean="0"/>
              <a:t>、室內設計</a:t>
            </a:r>
            <a:r>
              <a:rPr lang="zh-TW" altLang="en-US" dirty="0"/>
              <a:t>人員、美術設計人員、漫畫家、藝術工作者、舞蹈工作者、音樂工作者、</a:t>
            </a:r>
            <a:r>
              <a:rPr lang="zh-TW" altLang="en-US" dirty="0" smtClean="0"/>
              <a:t>經紀人</a:t>
            </a:r>
            <a:r>
              <a:rPr lang="zh-TW" altLang="en-US" dirty="0"/>
              <a:t>等。有志於擔任公職者可參加普考、高考及公務人員特考等公職考試，或參加考試</a:t>
            </a:r>
            <a:r>
              <a:rPr lang="zh-TW" altLang="en-US" dirty="0" smtClean="0"/>
              <a:t>進入</a:t>
            </a:r>
            <a:r>
              <a:rPr lang="zh-TW" altLang="en-US" dirty="0"/>
              <a:t>國營事業工作等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250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就讀藝術群科要具備的特質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（一）性向、興趣的特質 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具有空間關係、觀察、美感、創意等性向者。 </a:t>
            </a:r>
            <a:endParaRPr lang="en-US" altLang="zh-TW" dirty="0" smtClean="0"/>
          </a:p>
          <a:p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具有藝術、想像、美感、喜歡藉由藝術作品表達自己等興趣者。 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8840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（二）學習表現的特質 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國中學習階段「藝術與人文」課程中之「平面媒材、立體媒材、綜合媒材與 科技媒材的認識與創作」、「音樂表現及音樂素材運用」、「表演創作、聲音表現、肢 體動作與道具表演」、「藝術歷史文化、藝術生活」等較具有興趣或學習表現較優良 者，適合選讀藝術群科。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02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（三）生活經驗的特質 </a:t>
            </a:r>
            <a:endParaRPr lang="en-US" altLang="zh-TW" dirty="0" smtClean="0"/>
          </a:p>
          <a:p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喜歡色彩、設計、材料與媒材的運用，如畫畫、製作手工藝品、動畫等； </a:t>
            </a:r>
            <a:endParaRPr lang="en-US" altLang="zh-TW" dirty="0" smtClean="0"/>
          </a:p>
          <a:p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喜歡展現自我風格與創意，如唱歌、音樂、樂器、表演、跳舞、舞台劇、</a:t>
            </a:r>
            <a:r>
              <a:rPr lang="zh-TW" altLang="en-US" dirty="0" smtClean="0"/>
              <a:t>拍影片</a:t>
            </a:r>
            <a:r>
              <a:rPr lang="zh-TW" altLang="en-US" dirty="0"/>
              <a:t>等。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012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藝術群科在高職階段學習內容與國中課程學習領域之相關性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800" dirty="0"/>
              <a:t>九年一貫 </a:t>
            </a:r>
            <a:r>
              <a:rPr lang="en-US" altLang="zh-TW" sz="1800" dirty="0"/>
              <a:t>7</a:t>
            </a:r>
            <a:r>
              <a:rPr lang="zh-TW" altLang="en-US" sz="1800" dirty="0"/>
              <a:t>、</a:t>
            </a:r>
            <a:r>
              <a:rPr lang="en-US" altLang="zh-TW" sz="1800" dirty="0"/>
              <a:t>8</a:t>
            </a:r>
            <a:r>
              <a:rPr lang="zh-TW" altLang="en-US" sz="1800" dirty="0"/>
              <a:t>、</a:t>
            </a:r>
            <a:r>
              <a:rPr lang="en-US" altLang="zh-TW" sz="1800" dirty="0"/>
              <a:t>9 </a:t>
            </a:r>
            <a:r>
              <a:rPr lang="zh-TW" altLang="en-US" sz="1800" dirty="0"/>
              <a:t>年級課程 學習領域 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/>
              <a:t>高職藝術群科課程 部定專業及實習科目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59799507"/>
              </p:ext>
            </p:extLst>
          </p:nvPr>
        </p:nvGraphicFramePr>
        <p:xfrm>
          <a:off x="457200" y="2514600"/>
          <a:ext cx="4040188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18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藝術與人文 </a:t>
                      </a:r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社會</a:t>
                      </a:r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綜合活動</a:t>
                      </a:r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健康與體育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自然與生活科技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內容版面配置區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69661609"/>
              </p:ext>
            </p:extLst>
          </p:nvPr>
        </p:nvGraphicFramePr>
        <p:xfrm>
          <a:off x="4645025" y="2514600"/>
          <a:ext cx="4041775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775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展演實務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專業藝術概論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藝術與科技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藝術欣賞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展演實務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專業藝術概論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藝術欣賞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展演實務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專業藝術概論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展演實務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藝術與科技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58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200" dirty="0"/>
              <a:t>藝術群各科別主要學習內容與目標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394788"/>
              </p:ext>
            </p:extLst>
          </p:nvPr>
        </p:nvGraphicFramePr>
        <p:xfrm>
          <a:off x="457200" y="1935163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5688632"/>
                <a:gridCol w="145050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主要學習內容與目標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相關證照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戲劇科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主要學習專業理論課程，例如：戲劇、影音概 論、劇本導讀、導演、編劇等；及專業技術課 程，例如：基礎表演、表演方法、節奏與韻律、 唱腔與身段、走秀主持、舞台語言、配音、影 音剪輯、短片、化妝造型、燈光音響、攝錄影、 節目企劃與設計、國術武功、雜耍、展演等。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音樂科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音樂科－ 主要學習中小提琴、西洋音樂史、合奏、和聲 學、長笛、室內樂、聲樂、專業藝術概論、藝 術欣賞、音樂基礎訓練等課程。 應用音樂組－ 著重電腦音樂工程詞曲創作、音效配樂、流行 樂團、樂理基礎。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其他證照：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鋼琴檢定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舞蹈科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主要學習舞蹈藝術專業知識之養成，例如：芭 蕾舞、現代舞、中國舞蹈（武功、身段）、舞蹈 即興、動作分析、化妝造型與設計、展演實務、 藝術欣賞、音樂等及相關專業理論課程。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34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719483"/>
              </p:ext>
            </p:extLst>
          </p:nvPr>
        </p:nvGraphicFramePr>
        <p:xfrm>
          <a:off x="457200" y="1935163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4824536"/>
                <a:gridCol w="217058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科別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主要學習內容與目標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相關證照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美術科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主要學習純美術、應用美術、電腦繪圖、藝術 概論、藝術與科技、藝術欣賞、展演實務、中 西洋美術史、水墨書法、電腦繪圖、色彩學、 素描、水彩、油畫、基礎設計、視覺設計、專 題製作等。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中華民國技術士證：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視覺傳達設計 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網頁設計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影劇科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表演藝術組－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主要學習幕前表演及幕後製作，包括與表演相 關之音樂、舞蹈、美術、戲劇等幕前的表演訓 練以及幕後的攝錄影、化妝造型、燈光、剪輯、 編導等跨領域的藝術學習。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大眾傳播組－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主要學習影音傳播及相關領域的理論，透過影 像、聲音等視聽傳播之基礎能力的技術訓練， 加強基本影音創意設計之美感養成。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中華民國技術士證： 攝影 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716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</TotalTime>
  <Words>3197</Words>
  <Application>Microsoft Office PowerPoint</Application>
  <PresentationFormat>如螢幕大小 (4:3)</PresentationFormat>
  <Paragraphs>238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流線</vt:lpstr>
      <vt:lpstr>高職藝術群科</vt:lpstr>
      <vt:lpstr>高職藝術群科簡介</vt:lpstr>
      <vt:lpstr>藝術群科對應的行業別</vt:lpstr>
      <vt:lpstr>就讀藝術群科要具備的特質</vt:lpstr>
      <vt:lpstr>PowerPoint 簡報</vt:lpstr>
      <vt:lpstr>PowerPoint 簡報</vt:lpstr>
      <vt:lpstr>藝術群科在高職階段學習內容與國中課程學習領域之相關性</vt:lpstr>
      <vt:lpstr>藝術群各科別主要學習內容與目標</vt:lpstr>
      <vt:lpstr>PowerPoint 簡報</vt:lpstr>
      <vt:lpstr>PowerPoint 簡報</vt:lpstr>
      <vt:lpstr>PowerPoint 簡報</vt:lpstr>
      <vt:lpstr>各科別進路--就業發展</vt:lpstr>
      <vt:lpstr>PowerPoint 簡報</vt:lpstr>
      <vt:lpstr>PowerPoint 簡報</vt:lpstr>
      <vt:lpstr>PowerPoint 簡報</vt:lpstr>
      <vt:lpstr>PowerPoint 簡報</vt:lpstr>
      <vt:lpstr>PowerPoint 簡報</vt:lpstr>
      <vt:lpstr>各科別進路--進修升學 </vt:lpstr>
      <vt:lpstr>各校介紹</vt:lpstr>
      <vt:lpstr>PowerPoint 簡報</vt:lpstr>
      <vt:lpstr>班級音樂會</vt:lpstr>
      <vt:lpstr>班級音樂會工作編排</vt:lpstr>
      <vt:lpstr>PowerPoint 簡報</vt:lpstr>
      <vt:lpstr>PowerPoint 簡報</vt:lpstr>
      <vt:lpstr>評量方法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高職藝術群科</dc:title>
  <dc:creator>Administrator</dc:creator>
  <cp:lastModifiedBy>Administrator</cp:lastModifiedBy>
  <cp:revision>15</cp:revision>
  <dcterms:created xsi:type="dcterms:W3CDTF">2018-10-01T00:17:15Z</dcterms:created>
  <dcterms:modified xsi:type="dcterms:W3CDTF">2018-10-01T03:31:14Z</dcterms:modified>
</cp:coreProperties>
</file>