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313" r:id="rId3"/>
    <p:sldId id="265" r:id="rId4"/>
    <p:sldId id="266" r:id="rId5"/>
    <p:sldId id="319" r:id="rId6"/>
    <p:sldId id="318" r:id="rId7"/>
    <p:sldId id="314" r:id="rId8"/>
    <p:sldId id="315" r:id="rId9"/>
    <p:sldId id="268" r:id="rId10"/>
    <p:sldId id="316" r:id="rId11"/>
    <p:sldId id="317" r:id="rId12"/>
    <p:sldId id="307" r:id="rId1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619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73DF0-705B-4576-8A87-F86F4C45ADD1}" type="datetimeFigureOut">
              <a:rPr lang="zh-TW" altLang="en-US" smtClean="0"/>
              <a:t>2018/10/14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3BC94-7DA6-4E4A-A214-BDFC7F0EDE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31367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73DF0-705B-4576-8A87-F86F4C45ADD1}" type="datetimeFigureOut">
              <a:rPr lang="zh-TW" altLang="en-US" smtClean="0"/>
              <a:t>2018/10/14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3BC94-7DA6-4E4A-A214-BDFC7F0EDE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11795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73DF0-705B-4576-8A87-F86F4C45ADD1}" type="datetimeFigureOut">
              <a:rPr lang="zh-TW" altLang="en-US" smtClean="0"/>
              <a:t>2018/10/14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3BC94-7DA6-4E4A-A214-BDFC7F0EDE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08040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73DF0-705B-4576-8A87-F86F4C45ADD1}" type="datetimeFigureOut">
              <a:rPr lang="zh-TW" altLang="en-US" smtClean="0"/>
              <a:t>2018/10/14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3BC94-7DA6-4E4A-A214-BDFC7F0EDE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68184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73DF0-705B-4576-8A87-F86F4C45ADD1}" type="datetimeFigureOut">
              <a:rPr lang="zh-TW" altLang="en-US" smtClean="0"/>
              <a:t>2018/10/14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3BC94-7DA6-4E4A-A214-BDFC7F0EDE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54337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73DF0-705B-4576-8A87-F86F4C45ADD1}" type="datetimeFigureOut">
              <a:rPr lang="zh-TW" altLang="en-US" smtClean="0"/>
              <a:t>2018/10/14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3BC94-7DA6-4E4A-A214-BDFC7F0EDE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29942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73DF0-705B-4576-8A87-F86F4C45ADD1}" type="datetimeFigureOut">
              <a:rPr lang="zh-TW" altLang="en-US" smtClean="0"/>
              <a:t>2018/10/14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3BC94-7DA6-4E4A-A214-BDFC7F0EDE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2392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73DF0-705B-4576-8A87-F86F4C45ADD1}" type="datetimeFigureOut">
              <a:rPr lang="zh-TW" altLang="en-US" smtClean="0"/>
              <a:t>2018/10/14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3BC94-7DA6-4E4A-A214-BDFC7F0EDE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53751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73DF0-705B-4576-8A87-F86F4C45ADD1}" type="datetimeFigureOut">
              <a:rPr lang="zh-TW" altLang="en-US" smtClean="0"/>
              <a:t>2018/10/14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3BC94-7DA6-4E4A-A214-BDFC7F0EDE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52158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73DF0-705B-4576-8A87-F86F4C45ADD1}" type="datetimeFigureOut">
              <a:rPr lang="zh-TW" altLang="en-US" smtClean="0"/>
              <a:t>2018/10/14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3BC94-7DA6-4E4A-A214-BDFC7F0EDE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2712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73DF0-705B-4576-8A87-F86F4C45ADD1}" type="datetimeFigureOut">
              <a:rPr lang="zh-TW" altLang="en-US" smtClean="0"/>
              <a:t>2018/10/14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3BC94-7DA6-4E4A-A214-BDFC7F0EDE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32838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973DF0-705B-4576-8A87-F86F4C45ADD1}" type="datetimeFigureOut">
              <a:rPr lang="zh-TW" altLang="en-US" smtClean="0"/>
              <a:t>2018/10/14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33BC94-7DA6-4E4A-A214-BDFC7F0EDE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96148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career.cpshs.hcc.edu.tw/files/15-1001-2779,c466-1.php?Lang=zh-tw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23528" y="1268760"/>
            <a:ext cx="8424936" cy="2088232"/>
          </a:xfrm>
        </p:spPr>
        <p:txBody>
          <a:bodyPr>
            <a:normAutofit fontScale="90000"/>
          </a:bodyPr>
          <a:lstStyle/>
          <a:p>
            <a:r>
              <a:rPr lang="zh-TW" altLang="en-US" dirty="0" smtClean="0">
                <a:latin typeface="華康儷中宋" panose="02020509000000000000" pitchFamily="49" charset="-120"/>
                <a:ea typeface="華康儷中宋" panose="02020509000000000000" pitchFamily="49" charset="-120"/>
              </a:rPr>
              <a:t>基隆市南榮國中</a:t>
            </a:r>
            <a:r>
              <a:rPr lang="en-US" altLang="zh-TW" dirty="0" smtClean="0">
                <a:latin typeface="華康儷中宋" panose="02020509000000000000" pitchFamily="49" charset="-120"/>
                <a:ea typeface="華康儷中宋" panose="02020509000000000000" pitchFamily="49" charset="-120"/>
              </a:rPr>
              <a:t>108</a:t>
            </a:r>
            <a:r>
              <a:rPr lang="zh-TW" altLang="en-US" dirty="0" smtClean="0">
                <a:latin typeface="華康儷中宋" panose="02020509000000000000" pitchFamily="49" charset="-120"/>
                <a:ea typeface="華康儷中宋" panose="02020509000000000000" pitchFamily="49" charset="-120"/>
              </a:rPr>
              <a:t>學年實驗教育</a:t>
            </a:r>
            <a:r>
              <a:rPr lang="en-US" altLang="zh-TW" dirty="0" smtClean="0">
                <a:latin typeface="華康儷中宋" panose="02020509000000000000" pitchFamily="49" charset="-120"/>
                <a:ea typeface="華康儷中宋" panose="02020509000000000000" pitchFamily="49" charset="-120"/>
              </a:rPr>
              <a:t/>
            </a:r>
            <a:br>
              <a:rPr lang="en-US" altLang="zh-TW" dirty="0" smtClean="0">
                <a:latin typeface="華康儷中宋" panose="02020509000000000000" pitchFamily="49" charset="-120"/>
                <a:ea typeface="華康儷中宋" panose="02020509000000000000" pitchFamily="49" charset="-120"/>
              </a:rPr>
            </a:br>
            <a:r>
              <a:rPr lang="zh-TW" altLang="en-US" dirty="0" smtClean="0">
                <a:latin typeface="華康儷中宋" panose="02020509000000000000" pitchFamily="49" charset="-120"/>
                <a:ea typeface="華康儷中宋" panose="02020509000000000000" pitchFamily="49" charset="-120"/>
              </a:rPr>
              <a:t>八上多元進路試探課程</a:t>
            </a:r>
            <a:r>
              <a:rPr lang="en-US" altLang="zh-TW" dirty="0" smtClean="0">
                <a:latin typeface="華康儷中宋" panose="02020509000000000000" pitchFamily="49" charset="-120"/>
                <a:ea typeface="華康儷中宋" panose="02020509000000000000" pitchFamily="49" charset="-120"/>
              </a:rPr>
              <a:t/>
            </a:r>
            <a:br>
              <a:rPr lang="en-US" altLang="zh-TW" dirty="0" smtClean="0">
                <a:latin typeface="華康儷中宋" panose="02020509000000000000" pitchFamily="49" charset="-120"/>
                <a:ea typeface="華康儷中宋" panose="02020509000000000000" pitchFamily="49" charset="-120"/>
              </a:rPr>
            </a:br>
            <a:r>
              <a:rPr lang="zh-TW" altLang="en-US" dirty="0" smtClean="0">
                <a:latin typeface="華康儷中宋" panose="02020509000000000000" pitchFamily="49" charset="-120"/>
                <a:ea typeface="華康儷中宋" panose="02020509000000000000" pitchFamily="49" charset="-120"/>
              </a:rPr>
              <a:t>外語</a:t>
            </a:r>
            <a:r>
              <a:rPr lang="zh-TW" altLang="en-US" dirty="0" smtClean="0">
                <a:solidFill>
                  <a:schemeClr val="accent2">
                    <a:lumMod val="50000"/>
                  </a:schemeClr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>群</a:t>
            </a:r>
            <a:endParaRPr lang="zh-TW" altLang="en-US" dirty="0">
              <a:solidFill>
                <a:schemeClr val="accent2">
                  <a:lumMod val="50000"/>
                </a:schemeClr>
              </a:solidFill>
              <a:latin typeface="華康儷中宋" panose="02020509000000000000" pitchFamily="49" charset="-120"/>
              <a:ea typeface="華康儷中宋" panose="02020509000000000000" pitchFamily="49" charset="-120"/>
            </a:endParaRPr>
          </a:p>
        </p:txBody>
      </p:sp>
      <p:sp>
        <p:nvSpPr>
          <p:cNvPr id="4" name="副標題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69843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>
                <a:solidFill>
                  <a:srgbClr val="C0504D">
                    <a:lumMod val="50000"/>
                  </a:srgbClr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>光隆家商</a:t>
            </a:r>
            <a:r>
              <a:rPr lang="en-US" altLang="zh-TW" sz="4000" dirty="0">
                <a:solidFill>
                  <a:srgbClr val="C0504D">
                    <a:lumMod val="50000"/>
                  </a:srgbClr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>-</a:t>
            </a:r>
            <a:r>
              <a:rPr lang="zh-TW" altLang="en-US" sz="4000" dirty="0">
                <a:solidFill>
                  <a:srgbClr val="C0504D">
                    <a:lumMod val="50000"/>
                  </a:srgbClr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>應用外語科</a:t>
            </a:r>
            <a:endParaRPr lang="zh-TW" altLang="en-US" sz="4000" dirty="0">
              <a:solidFill>
                <a:srgbClr val="C0504D">
                  <a:lumMod val="50000"/>
                </a:srgbClr>
              </a:solidFill>
              <a:latin typeface="華康儷中宋" panose="02020509000000000000" pitchFamily="49" charset="-120"/>
              <a:ea typeface="華康儷中宋" panose="02020509000000000000" pitchFamily="49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93096"/>
          </a:xfrm>
        </p:spPr>
        <p:txBody>
          <a:bodyPr>
            <a:normAutofit/>
          </a:bodyPr>
          <a:lstStyle/>
          <a:p>
            <a:pPr lvl="0">
              <a:lnSpc>
                <a:spcPts val="4500"/>
              </a:lnSpc>
              <a:spcBef>
                <a:spcPts val="0"/>
              </a:spcBef>
            </a:pPr>
            <a:r>
              <a:rPr lang="zh-TW" altLang="en-US" dirty="0" smtClean="0">
                <a:solidFill>
                  <a:srgbClr val="C00000"/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>至光隆家商參訪</a:t>
            </a:r>
            <a:endParaRPr lang="en-US" altLang="zh-TW" dirty="0" smtClean="0">
              <a:solidFill>
                <a:srgbClr val="C00000"/>
              </a:solidFill>
              <a:latin typeface="華康儷中宋" panose="02020509000000000000" pitchFamily="49" charset="-120"/>
              <a:ea typeface="華康儷中宋" panose="02020509000000000000" pitchFamily="49" charset="-120"/>
            </a:endParaRPr>
          </a:p>
          <a:p>
            <a:pPr lvl="0">
              <a:lnSpc>
                <a:spcPts val="4500"/>
              </a:lnSpc>
              <a:spcBef>
                <a:spcPts val="0"/>
              </a:spcBef>
            </a:pPr>
            <a:r>
              <a:rPr lang="zh-TW" altLang="en-US" dirty="0" smtClean="0">
                <a:solidFill>
                  <a:srgbClr val="C00000"/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>邀請光隆家商教師</a:t>
            </a:r>
            <a:r>
              <a:rPr lang="zh-TW" altLang="en-US" dirty="0">
                <a:solidFill>
                  <a:srgbClr val="C00000"/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>介紹</a:t>
            </a:r>
            <a:r>
              <a:rPr lang="en-US" altLang="zh-TW" dirty="0">
                <a:solidFill>
                  <a:srgbClr val="C00000"/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>(</a:t>
            </a:r>
            <a:r>
              <a:rPr lang="zh-TW" altLang="en-US" dirty="0">
                <a:solidFill>
                  <a:srgbClr val="C00000"/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>校內教師協同教學</a:t>
            </a:r>
            <a:r>
              <a:rPr lang="en-US" altLang="zh-TW" dirty="0">
                <a:solidFill>
                  <a:srgbClr val="C00000"/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>)</a:t>
            </a:r>
            <a:r>
              <a:rPr lang="zh-TW" altLang="en-US" dirty="0">
                <a:solidFill>
                  <a:srgbClr val="C00000"/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>特色</a:t>
            </a:r>
            <a:r>
              <a:rPr lang="zh-TW" altLang="en-US" dirty="0" smtClean="0">
                <a:solidFill>
                  <a:srgbClr val="C00000"/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>課程</a:t>
            </a:r>
            <a:r>
              <a:rPr lang="en-US" altLang="zh-TW" dirty="0" smtClean="0">
                <a:solidFill>
                  <a:srgbClr val="C00000"/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>(</a:t>
            </a:r>
            <a:r>
              <a:rPr lang="zh-TW" altLang="en-US" dirty="0" smtClean="0">
                <a:solidFill>
                  <a:srgbClr val="C00000"/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>日文組</a:t>
            </a:r>
            <a:r>
              <a:rPr lang="en-US" altLang="zh-TW" dirty="0" smtClean="0">
                <a:solidFill>
                  <a:srgbClr val="C00000"/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>)</a:t>
            </a:r>
            <a:endParaRPr lang="en-US" altLang="zh-TW" dirty="0">
              <a:solidFill>
                <a:srgbClr val="C00000"/>
              </a:solidFill>
              <a:latin typeface="華康儷中宋" panose="02020509000000000000" pitchFamily="49" charset="-120"/>
              <a:ea typeface="華康儷中宋" panose="02020509000000000000" pitchFamily="49" charset="-120"/>
            </a:endParaRPr>
          </a:p>
          <a:p>
            <a:pPr lvl="0">
              <a:lnSpc>
                <a:spcPts val="4500"/>
              </a:lnSpc>
              <a:spcBef>
                <a:spcPts val="0"/>
              </a:spcBef>
            </a:pPr>
            <a:r>
              <a:rPr lang="zh-TW" altLang="en-US" dirty="0" smtClean="0">
                <a:solidFill>
                  <a:srgbClr val="C00000"/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>帶領學生體驗日本生活文化</a:t>
            </a:r>
            <a:endParaRPr lang="en-US" altLang="zh-TW" dirty="0" smtClean="0">
              <a:solidFill>
                <a:srgbClr val="C00000"/>
              </a:solidFill>
              <a:latin typeface="華康儷中宋" panose="02020509000000000000" pitchFamily="49" charset="-120"/>
              <a:ea typeface="華康儷中宋" panose="02020509000000000000" pitchFamily="49" charset="-120"/>
            </a:endParaRPr>
          </a:p>
          <a:p>
            <a:pPr marL="0" lvl="0" indent="0">
              <a:lnSpc>
                <a:spcPts val="4500"/>
              </a:lnSpc>
              <a:spcBef>
                <a:spcPts val="0"/>
              </a:spcBef>
              <a:buNone/>
            </a:pPr>
            <a:r>
              <a:rPr lang="en-US" altLang="zh-TW" dirty="0" smtClean="0">
                <a:solidFill>
                  <a:srgbClr val="C00000"/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>(</a:t>
            </a:r>
            <a:r>
              <a:rPr lang="zh-TW" altLang="en-US" dirty="0" smtClean="0">
                <a:solidFill>
                  <a:srgbClr val="C00000"/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>浴衣體驗、日本賀年卡片等</a:t>
            </a:r>
            <a:r>
              <a:rPr lang="en-US" altLang="zh-TW" dirty="0" smtClean="0">
                <a:solidFill>
                  <a:srgbClr val="C00000"/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>)</a:t>
            </a:r>
            <a:endParaRPr lang="zh-TW" altLang="en-US" dirty="0">
              <a:solidFill>
                <a:srgbClr val="C00000"/>
              </a:solidFill>
              <a:latin typeface="華康儷中宋" panose="02020509000000000000" pitchFamily="49" charset="-120"/>
              <a:ea typeface="華康儷中宋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12841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>
                <a:solidFill>
                  <a:srgbClr val="C0504D">
                    <a:lumMod val="50000"/>
                  </a:srgbClr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>康寧大學</a:t>
            </a:r>
            <a:r>
              <a:rPr lang="en-US" altLang="zh-TW" sz="4000" dirty="0">
                <a:solidFill>
                  <a:srgbClr val="C0504D">
                    <a:lumMod val="50000"/>
                  </a:srgbClr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>-</a:t>
            </a:r>
            <a:r>
              <a:rPr lang="zh-TW" altLang="en-US" sz="4000" dirty="0">
                <a:solidFill>
                  <a:srgbClr val="C0504D">
                    <a:lumMod val="50000"/>
                  </a:srgbClr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>應用外語科</a:t>
            </a:r>
            <a:endParaRPr lang="zh-TW" altLang="en-US" sz="4000" dirty="0">
              <a:solidFill>
                <a:srgbClr val="C0504D">
                  <a:lumMod val="50000"/>
                </a:srgbClr>
              </a:solidFill>
              <a:latin typeface="華康儷中宋" panose="02020509000000000000" pitchFamily="49" charset="-120"/>
              <a:ea typeface="華康儷中宋" panose="02020509000000000000" pitchFamily="49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93096"/>
          </a:xfrm>
        </p:spPr>
        <p:txBody>
          <a:bodyPr>
            <a:normAutofit/>
          </a:bodyPr>
          <a:lstStyle/>
          <a:p>
            <a:pPr lvl="0">
              <a:lnSpc>
                <a:spcPts val="4500"/>
              </a:lnSpc>
              <a:spcBef>
                <a:spcPts val="0"/>
              </a:spcBef>
            </a:pPr>
            <a:r>
              <a:rPr lang="zh-TW" altLang="en-US" dirty="0" smtClean="0">
                <a:solidFill>
                  <a:srgbClr val="C00000"/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>邀請康寧大學教師</a:t>
            </a:r>
            <a:r>
              <a:rPr lang="zh-TW" altLang="en-US" dirty="0">
                <a:solidFill>
                  <a:srgbClr val="C00000"/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>介紹</a:t>
            </a:r>
            <a:r>
              <a:rPr lang="en-US" altLang="zh-TW" dirty="0">
                <a:solidFill>
                  <a:srgbClr val="C00000"/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>(</a:t>
            </a:r>
            <a:r>
              <a:rPr lang="zh-TW" altLang="en-US" dirty="0">
                <a:solidFill>
                  <a:srgbClr val="C00000"/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>校內教師協同教學</a:t>
            </a:r>
            <a:r>
              <a:rPr lang="en-US" altLang="zh-TW" dirty="0">
                <a:solidFill>
                  <a:srgbClr val="C00000"/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>)</a:t>
            </a:r>
            <a:r>
              <a:rPr lang="zh-TW" altLang="en-US" dirty="0">
                <a:solidFill>
                  <a:srgbClr val="C00000"/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>特色</a:t>
            </a:r>
            <a:r>
              <a:rPr lang="zh-TW" altLang="en-US" dirty="0" smtClean="0">
                <a:solidFill>
                  <a:srgbClr val="C00000"/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>課程</a:t>
            </a:r>
            <a:r>
              <a:rPr lang="en-US" altLang="zh-TW" dirty="0" smtClean="0">
                <a:solidFill>
                  <a:srgbClr val="C00000"/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>(</a:t>
            </a:r>
            <a:r>
              <a:rPr lang="zh-TW" altLang="en-US" dirty="0" smtClean="0">
                <a:solidFill>
                  <a:srgbClr val="C00000"/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>英文組</a:t>
            </a:r>
            <a:r>
              <a:rPr lang="en-US" altLang="zh-TW" dirty="0" smtClean="0">
                <a:solidFill>
                  <a:srgbClr val="C00000"/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>)</a:t>
            </a:r>
          </a:p>
          <a:p>
            <a:pPr lvl="0">
              <a:lnSpc>
                <a:spcPts val="4500"/>
              </a:lnSpc>
              <a:spcBef>
                <a:spcPts val="0"/>
              </a:spcBef>
            </a:pPr>
            <a:r>
              <a:rPr lang="zh-TW" altLang="en-US" dirty="0" smtClean="0">
                <a:solidFill>
                  <a:srgbClr val="C00000"/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>帶領學生閱讀英文繪本</a:t>
            </a:r>
            <a:endParaRPr lang="en-US" altLang="zh-TW" dirty="0" smtClean="0">
              <a:solidFill>
                <a:srgbClr val="C00000"/>
              </a:solidFill>
              <a:latin typeface="華康儷中宋" panose="02020509000000000000" pitchFamily="49" charset="-120"/>
              <a:ea typeface="華康儷中宋" panose="02020509000000000000" pitchFamily="49" charset="-120"/>
            </a:endParaRPr>
          </a:p>
          <a:p>
            <a:pPr lvl="0">
              <a:lnSpc>
                <a:spcPts val="4500"/>
              </a:lnSpc>
              <a:spcBef>
                <a:spcPts val="0"/>
              </a:spcBef>
            </a:pPr>
            <a:r>
              <a:rPr lang="zh-TW" altLang="en-US" dirty="0" smtClean="0">
                <a:solidFill>
                  <a:srgbClr val="C00000"/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>引導學生實作體驗英文繪本配音課程</a:t>
            </a:r>
            <a:endParaRPr lang="zh-TW" altLang="en-US" dirty="0">
              <a:solidFill>
                <a:srgbClr val="C00000"/>
              </a:solidFill>
              <a:latin typeface="華康儷中宋" panose="02020509000000000000" pitchFamily="49" charset="-120"/>
              <a:ea typeface="華康儷中宋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44133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>
                <a:solidFill>
                  <a:srgbClr val="C0504D">
                    <a:lumMod val="50000"/>
                  </a:srgbClr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>多元評量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ts val="4500"/>
              </a:lnSpc>
              <a:spcBef>
                <a:spcPts val="0"/>
              </a:spcBef>
            </a:pPr>
            <a:r>
              <a:rPr lang="zh-TW" altLang="en-US" dirty="0" smtClean="0">
                <a:latin typeface="華康儷中宋" panose="02020509000000000000" pitchFamily="49" charset="-120"/>
                <a:ea typeface="華康儷中宋" panose="02020509000000000000" pitchFamily="49" charset="-120"/>
              </a:rPr>
              <a:t>口語</a:t>
            </a:r>
            <a:r>
              <a:rPr lang="zh-TW" altLang="en-US" dirty="0">
                <a:latin typeface="華康儷中宋" panose="02020509000000000000" pitchFamily="49" charset="-120"/>
                <a:ea typeface="華康儷中宋" panose="02020509000000000000" pitchFamily="49" charset="-120"/>
              </a:rPr>
              <a:t>評量</a:t>
            </a:r>
            <a:r>
              <a:rPr lang="zh-TW" altLang="en-US" dirty="0" smtClean="0">
                <a:latin typeface="華康儷中宋" panose="02020509000000000000" pitchFamily="49" charset="-120"/>
                <a:ea typeface="華康儷中宋" panose="02020509000000000000" pitchFamily="49" charset="-120"/>
              </a:rPr>
              <a:t>（上課參與、回饋 </a:t>
            </a:r>
            <a:r>
              <a:rPr lang="zh-TW" altLang="en-US" dirty="0">
                <a:latin typeface="華康儷中宋" panose="02020509000000000000" pitchFamily="49" charset="-120"/>
                <a:ea typeface="華康儷中宋" panose="02020509000000000000" pitchFamily="49" charset="-120"/>
              </a:rPr>
              <a:t>）</a:t>
            </a:r>
            <a:endParaRPr lang="en-US" altLang="zh-TW" dirty="0" smtClean="0">
              <a:latin typeface="華康儷中宋" panose="02020509000000000000" pitchFamily="49" charset="-120"/>
              <a:ea typeface="華康儷中宋" panose="02020509000000000000" pitchFamily="49" charset="-120"/>
            </a:endParaRPr>
          </a:p>
          <a:p>
            <a:pPr>
              <a:lnSpc>
                <a:spcPts val="4500"/>
              </a:lnSpc>
              <a:spcBef>
                <a:spcPts val="0"/>
              </a:spcBef>
            </a:pPr>
            <a:r>
              <a:rPr lang="zh-TW" altLang="en-US" dirty="0" smtClean="0">
                <a:latin typeface="華康儷中宋" panose="02020509000000000000" pitchFamily="49" charset="-120"/>
                <a:ea typeface="華康儷中宋" panose="02020509000000000000" pitchFamily="49" charset="-120"/>
              </a:rPr>
              <a:t>實</a:t>
            </a:r>
            <a:r>
              <a:rPr lang="zh-TW" altLang="en-US" dirty="0" smtClean="0">
                <a:latin typeface="華康儷中宋" panose="02020509000000000000" pitchFamily="49" charset="-120"/>
                <a:ea typeface="華康儷中宋" panose="02020509000000000000" pitchFamily="49" charset="-120"/>
              </a:rPr>
              <a:t>作</a:t>
            </a:r>
            <a:r>
              <a:rPr lang="zh-TW" altLang="en-US" dirty="0" smtClean="0">
                <a:latin typeface="華康儷中宋" panose="02020509000000000000" pitchFamily="49" charset="-120"/>
                <a:ea typeface="華康儷中宋" panose="02020509000000000000" pitchFamily="49" charset="-120"/>
              </a:rPr>
              <a:t>評量（桌遊、體驗活動參與）</a:t>
            </a:r>
            <a:endParaRPr lang="en-US" altLang="zh-TW" dirty="0" smtClean="0">
              <a:latin typeface="華康儷中宋" panose="02020509000000000000" pitchFamily="49" charset="-120"/>
              <a:ea typeface="華康儷中宋" panose="02020509000000000000" pitchFamily="49" charset="-120"/>
            </a:endParaRPr>
          </a:p>
          <a:p>
            <a:pPr>
              <a:lnSpc>
                <a:spcPts val="4500"/>
              </a:lnSpc>
              <a:spcBef>
                <a:spcPts val="0"/>
              </a:spcBef>
            </a:pPr>
            <a:r>
              <a:rPr lang="zh-TW" altLang="en-US" dirty="0" smtClean="0">
                <a:latin typeface="華康儷中宋" panose="02020509000000000000" pitchFamily="49" charset="-120"/>
                <a:ea typeface="華康儷中宋" panose="02020509000000000000" pitchFamily="49" charset="-120"/>
              </a:rPr>
              <a:t>高層次紙筆</a:t>
            </a:r>
            <a:r>
              <a:rPr lang="zh-TW" altLang="en-US" dirty="0" smtClean="0">
                <a:latin typeface="華康儷中宋" panose="02020509000000000000" pitchFamily="49" charset="-120"/>
                <a:ea typeface="華康儷中宋" panose="02020509000000000000" pitchFamily="49" charset="-120"/>
              </a:rPr>
              <a:t>測驗（心得、思考自己特質）</a:t>
            </a:r>
            <a:endParaRPr lang="en-US" altLang="zh-TW" dirty="0" smtClean="0">
              <a:latin typeface="華康儷中宋" panose="02020509000000000000" pitchFamily="49" charset="-120"/>
              <a:ea typeface="華康儷中宋" panose="02020509000000000000" pitchFamily="49" charset="-120"/>
            </a:endParaRPr>
          </a:p>
          <a:p>
            <a:pPr>
              <a:lnSpc>
                <a:spcPts val="4500"/>
              </a:lnSpc>
              <a:spcBef>
                <a:spcPts val="0"/>
              </a:spcBef>
            </a:pPr>
            <a:endParaRPr lang="en-US" altLang="zh-TW" dirty="0" smtClean="0">
              <a:latin typeface="華康儷中宋" panose="02020509000000000000" pitchFamily="49" charset="-120"/>
              <a:ea typeface="華康儷中宋" panose="02020509000000000000" pitchFamily="49" charset="-120"/>
            </a:endParaRPr>
          </a:p>
          <a:p>
            <a:pPr>
              <a:lnSpc>
                <a:spcPts val="4500"/>
              </a:lnSpc>
              <a:spcBef>
                <a:spcPts val="0"/>
              </a:spcBef>
            </a:pPr>
            <a:endParaRPr lang="zh-TW" altLang="en-US" dirty="0">
              <a:latin typeface="華康儷中宋" panose="02020509000000000000" pitchFamily="49" charset="-120"/>
              <a:ea typeface="華康儷中宋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85369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>
                <a:solidFill>
                  <a:srgbClr val="C0504D">
                    <a:lumMod val="50000"/>
                  </a:srgbClr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>八</a:t>
            </a:r>
            <a:r>
              <a:rPr lang="zh-TW" altLang="en-US" dirty="0" smtClean="0">
                <a:solidFill>
                  <a:srgbClr val="C0504D">
                    <a:lumMod val="50000"/>
                  </a:srgbClr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>上</a:t>
            </a:r>
            <a:r>
              <a:rPr lang="zh-TW" altLang="en-US" dirty="0">
                <a:solidFill>
                  <a:srgbClr val="C0504D">
                    <a:lumMod val="50000"/>
                  </a:srgbClr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>實驗</a:t>
            </a:r>
            <a:r>
              <a:rPr lang="zh-TW" altLang="en-US" dirty="0" smtClean="0">
                <a:solidFill>
                  <a:srgbClr val="C0504D">
                    <a:lumMod val="50000"/>
                  </a:srgbClr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>教育多元進路探索課程</a:t>
            </a:r>
            <a:r>
              <a:rPr lang="en-US" altLang="zh-TW" dirty="0" smtClean="0">
                <a:solidFill>
                  <a:srgbClr val="C0504D">
                    <a:lumMod val="50000"/>
                  </a:srgbClr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/>
            </a:r>
            <a:br>
              <a:rPr lang="en-US" altLang="zh-TW" dirty="0" smtClean="0">
                <a:solidFill>
                  <a:srgbClr val="C0504D">
                    <a:lumMod val="50000"/>
                  </a:srgbClr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</a:br>
            <a:r>
              <a:rPr lang="zh-TW" altLang="en-US" dirty="0" smtClean="0">
                <a:solidFill>
                  <a:srgbClr val="C0504D">
                    <a:lumMod val="50000"/>
                  </a:srgbClr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>外語職</a:t>
            </a:r>
            <a:r>
              <a:rPr lang="zh-TW" altLang="en-US" dirty="0">
                <a:solidFill>
                  <a:srgbClr val="C0504D">
                    <a:lumMod val="50000"/>
                  </a:srgbClr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>群介紹</a:t>
            </a:r>
            <a:endParaRPr lang="zh-TW" altLang="en-US" dirty="0">
              <a:solidFill>
                <a:srgbClr val="C0504D">
                  <a:lumMod val="50000"/>
                </a:srgbClr>
              </a:solidFill>
              <a:latin typeface="華康儷中宋" panose="02020509000000000000" pitchFamily="49" charset="-120"/>
              <a:ea typeface="華康儷中宋" panose="02020509000000000000" pitchFamily="49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925144"/>
          </a:xfrm>
        </p:spPr>
        <p:txBody>
          <a:bodyPr>
            <a:normAutofit/>
          </a:bodyPr>
          <a:lstStyle/>
          <a:p>
            <a:pPr>
              <a:lnSpc>
                <a:spcPts val="4500"/>
              </a:lnSpc>
              <a:spcBef>
                <a:spcPts val="0"/>
              </a:spcBef>
            </a:pPr>
            <a:r>
              <a:rPr lang="zh-TW" altLang="en-US" sz="2600" dirty="0" smtClean="0">
                <a:solidFill>
                  <a:srgbClr val="C00000"/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>國中</a:t>
            </a:r>
            <a:r>
              <a:rPr lang="zh-TW" altLang="en-US" sz="2600" dirty="0">
                <a:solidFill>
                  <a:srgbClr val="C00000"/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>畢業生適</a:t>
            </a:r>
            <a:r>
              <a:rPr lang="zh-TW" altLang="en-US" sz="2600" dirty="0" smtClean="0">
                <a:solidFill>
                  <a:srgbClr val="C00000"/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>性入學宣導網站：</a:t>
            </a:r>
            <a:endParaRPr lang="en-US" altLang="zh-TW" sz="2600" dirty="0" smtClean="0">
              <a:solidFill>
                <a:srgbClr val="C00000"/>
              </a:solidFill>
              <a:latin typeface="華康儷中宋" panose="02020509000000000000" pitchFamily="49" charset="-120"/>
              <a:ea typeface="華康儷中宋" panose="02020509000000000000" pitchFamily="49" charset="-120"/>
            </a:endParaRPr>
          </a:p>
          <a:p>
            <a:pPr>
              <a:lnSpc>
                <a:spcPts val="4500"/>
              </a:lnSpc>
              <a:spcBef>
                <a:spcPts val="0"/>
              </a:spcBef>
            </a:pPr>
            <a:r>
              <a:rPr lang="en-US" altLang="zh-TW" sz="2600" dirty="0">
                <a:latin typeface="華康儷中宋" panose="02020509000000000000" pitchFamily="49" charset="-120"/>
                <a:ea typeface="華康儷中宋" panose="02020509000000000000" pitchFamily="49" charset="-120"/>
              </a:rPr>
              <a:t>http://</a:t>
            </a:r>
            <a:r>
              <a:rPr lang="en-US" altLang="zh-TW" sz="2600" dirty="0" err="1">
                <a:latin typeface="華康儷中宋" panose="02020509000000000000" pitchFamily="49" charset="-120"/>
                <a:ea typeface="華康儷中宋" panose="02020509000000000000" pitchFamily="49" charset="-120"/>
              </a:rPr>
              <a:t>adapt.k12ea.gov.tw</a:t>
            </a:r>
            <a:r>
              <a:rPr lang="en-US" altLang="zh-TW" sz="2600" dirty="0">
                <a:latin typeface="華康儷中宋" panose="02020509000000000000" pitchFamily="49" charset="-120"/>
                <a:ea typeface="華康儷中宋" panose="02020509000000000000" pitchFamily="49" charset="-120"/>
              </a:rPr>
              <a:t>/?</a:t>
            </a:r>
            <a:r>
              <a:rPr lang="en-US" altLang="zh-TW" sz="2600" dirty="0" err="1">
                <a:latin typeface="華康儷中宋" panose="02020509000000000000" pitchFamily="49" charset="-120"/>
                <a:ea typeface="華康儷中宋" panose="02020509000000000000" pitchFamily="49" charset="-120"/>
              </a:rPr>
              <a:t>page_id</a:t>
            </a:r>
            <a:r>
              <a:rPr lang="en-US" altLang="zh-TW" sz="2600" dirty="0">
                <a:latin typeface="華康儷中宋" panose="02020509000000000000" pitchFamily="49" charset="-120"/>
                <a:ea typeface="華康儷中宋" panose="02020509000000000000" pitchFamily="49" charset="-120"/>
              </a:rPr>
              <a:t>=751 </a:t>
            </a:r>
            <a:r>
              <a:rPr lang="zh-TW" altLang="en-US" sz="2600" dirty="0" smtClean="0">
                <a:latin typeface="華康儷中宋" panose="02020509000000000000" pitchFamily="49" charset="-120"/>
                <a:ea typeface="華康儷中宋" panose="02020509000000000000" pitchFamily="49" charset="-120"/>
              </a:rPr>
              <a:t>。</a:t>
            </a:r>
            <a:endParaRPr lang="en-US" altLang="zh-TW" sz="2600" dirty="0" smtClean="0">
              <a:latin typeface="華康儷中宋" panose="02020509000000000000" pitchFamily="49" charset="-120"/>
              <a:ea typeface="華康儷中宋" panose="02020509000000000000" pitchFamily="49" charset="-120"/>
            </a:endParaRPr>
          </a:p>
          <a:p>
            <a:pPr>
              <a:lnSpc>
                <a:spcPts val="4500"/>
              </a:lnSpc>
              <a:spcBef>
                <a:spcPts val="0"/>
              </a:spcBef>
            </a:pPr>
            <a:r>
              <a:rPr lang="zh-TW" altLang="en-US" sz="2600" dirty="0" smtClean="0">
                <a:solidFill>
                  <a:srgbClr val="C00000"/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>技</a:t>
            </a:r>
            <a:r>
              <a:rPr lang="zh-TW" altLang="en-US" sz="2600" dirty="0">
                <a:solidFill>
                  <a:srgbClr val="C00000"/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>職教育宣導短片</a:t>
            </a:r>
            <a:r>
              <a:rPr lang="zh-TW" altLang="en-US" sz="2600" dirty="0" smtClean="0">
                <a:solidFill>
                  <a:srgbClr val="C00000"/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>：</a:t>
            </a:r>
            <a:r>
              <a:rPr lang="zh-TW" altLang="en-US" sz="2600" dirty="0" smtClean="0">
                <a:latin typeface="華康儷中宋" panose="02020509000000000000" pitchFamily="49" charset="-120"/>
                <a:ea typeface="華康儷中宋" panose="02020509000000000000" pitchFamily="49" charset="-120"/>
              </a:rPr>
              <a:t>外語群菁華版</a:t>
            </a:r>
            <a:r>
              <a:rPr lang="en-US" altLang="zh-TW" sz="2600" dirty="0" smtClean="0">
                <a:latin typeface="華康儷中宋" panose="02020509000000000000" pitchFamily="49" charset="-120"/>
                <a:ea typeface="華康儷中宋" panose="02020509000000000000" pitchFamily="49" charset="-120"/>
              </a:rPr>
              <a:t>(</a:t>
            </a:r>
            <a:r>
              <a:rPr lang="en-US" altLang="zh-TW" sz="2600" dirty="0" smtClean="0">
                <a:latin typeface="Times New Roman" panose="02020603050405020304" pitchFamily="18" charset="0"/>
                <a:ea typeface="華康儷中宋" panose="02020509000000000000" pitchFamily="49" charset="-120"/>
                <a:cs typeface="Times New Roman" panose="02020603050405020304" pitchFamily="18" charset="0"/>
              </a:rPr>
              <a:t>1’02”</a:t>
            </a:r>
            <a:r>
              <a:rPr lang="en-US" altLang="zh-TW" sz="2600" dirty="0" smtClean="0">
                <a:latin typeface="華康儷中宋" panose="02020509000000000000" pitchFamily="49" charset="-120"/>
                <a:ea typeface="華康儷中宋" panose="02020509000000000000" pitchFamily="49" charset="-120"/>
              </a:rPr>
              <a:t>)</a:t>
            </a:r>
          </a:p>
          <a:p>
            <a:pPr>
              <a:lnSpc>
                <a:spcPts val="4500"/>
              </a:lnSpc>
              <a:spcBef>
                <a:spcPts val="0"/>
              </a:spcBef>
            </a:pPr>
            <a:r>
              <a:rPr lang="zh-TW" altLang="en-US" sz="2600" dirty="0">
                <a:solidFill>
                  <a:srgbClr val="C00000"/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>暖身</a:t>
            </a:r>
            <a:r>
              <a:rPr lang="zh-TW" altLang="en-US" sz="2600" dirty="0" smtClean="0">
                <a:solidFill>
                  <a:srgbClr val="C00000"/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>運動：</a:t>
            </a:r>
            <a:r>
              <a:rPr lang="zh-TW" altLang="en-US" sz="2600" dirty="0">
                <a:latin typeface="華康儷中宋" panose="02020509000000000000" pitchFamily="49" charset="-120"/>
                <a:ea typeface="華康儷中宋" panose="02020509000000000000" pitchFamily="49" charset="-120"/>
              </a:rPr>
              <a:t>改編哆寶桌遊</a:t>
            </a:r>
            <a:r>
              <a:rPr lang="en-US" altLang="zh-TW" sz="2600" dirty="0">
                <a:latin typeface="華康儷中宋" panose="02020509000000000000" pitchFamily="49" charset="-120"/>
                <a:ea typeface="華康儷中宋" panose="02020509000000000000" pitchFamily="49" charset="-120"/>
              </a:rPr>
              <a:t>-</a:t>
            </a:r>
            <a:r>
              <a:rPr lang="zh-TW" altLang="en-US" sz="2600" dirty="0">
                <a:latin typeface="華康儷中宋" panose="02020509000000000000" pitchFamily="49" charset="-120"/>
                <a:ea typeface="華康儷中宋" panose="02020509000000000000" pitchFamily="49" charset="-120"/>
              </a:rPr>
              <a:t>認識外語職群</a:t>
            </a:r>
            <a:endParaRPr lang="en-US" altLang="zh-TW" sz="2600" dirty="0">
              <a:latin typeface="華康儷中宋" panose="02020509000000000000" pitchFamily="49" charset="-120"/>
              <a:ea typeface="華康儷中宋" panose="02020509000000000000" pitchFamily="49" charset="-120"/>
            </a:endParaRPr>
          </a:p>
          <a:p>
            <a:pPr>
              <a:lnSpc>
                <a:spcPts val="4500"/>
              </a:lnSpc>
              <a:spcBef>
                <a:spcPts val="0"/>
              </a:spcBef>
            </a:pPr>
            <a:endParaRPr lang="en-US" altLang="zh-TW" sz="2600" dirty="0">
              <a:solidFill>
                <a:srgbClr val="C00000"/>
              </a:solidFill>
              <a:latin typeface="華康儷中宋" panose="02020509000000000000" pitchFamily="49" charset="-120"/>
              <a:ea typeface="華康儷中宋" panose="02020509000000000000" pitchFamily="49" charset="-120"/>
            </a:endParaRPr>
          </a:p>
          <a:p>
            <a:pPr>
              <a:lnSpc>
                <a:spcPts val="4500"/>
              </a:lnSpc>
              <a:spcBef>
                <a:spcPts val="0"/>
              </a:spcBef>
            </a:pPr>
            <a:endParaRPr lang="en-US" altLang="zh-TW" sz="2600" dirty="0" smtClean="0">
              <a:latin typeface="華康儷中宋" panose="02020509000000000000" pitchFamily="49" charset="-120"/>
              <a:ea typeface="華康儷中宋" panose="02020509000000000000" pitchFamily="49" charset="-120"/>
            </a:endParaRPr>
          </a:p>
          <a:p>
            <a:pPr>
              <a:lnSpc>
                <a:spcPts val="4500"/>
              </a:lnSpc>
              <a:spcBef>
                <a:spcPts val="0"/>
              </a:spcBef>
            </a:pPr>
            <a:endParaRPr lang="en-US" altLang="zh-TW" dirty="0" smtClean="0">
              <a:latin typeface="華康儷中宋" panose="02020509000000000000" pitchFamily="49" charset="-120"/>
              <a:ea typeface="華康儷中宋" panose="02020509000000000000" pitchFamily="49" charset="-120"/>
            </a:endParaRPr>
          </a:p>
          <a:p>
            <a:pPr>
              <a:lnSpc>
                <a:spcPts val="4500"/>
              </a:lnSpc>
              <a:spcBef>
                <a:spcPts val="0"/>
              </a:spcBef>
            </a:pPr>
            <a:endParaRPr lang="en-US" altLang="zh-TW" dirty="0" smtClean="0">
              <a:latin typeface="華康儷中宋" panose="02020509000000000000" pitchFamily="49" charset="-120"/>
              <a:ea typeface="華康儷中宋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67670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>
                <a:solidFill>
                  <a:srgbClr val="C0504D">
                    <a:lumMod val="50000"/>
                  </a:srgbClr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>八</a:t>
            </a:r>
            <a:r>
              <a:rPr lang="zh-TW" altLang="en-US" dirty="0" smtClean="0">
                <a:solidFill>
                  <a:srgbClr val="C0504D">
                    <a:lumMod val="50000"/>
                  </a:srgbClr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>上</a:t>
            </a:r>
            <a:r>
              <a:rPr lang="zh-TW" altLang="en-US" dirty="0">
                <a:solidFill>
                  <a:srgbClr val="C0504D">
                    <a:lumMod val="50000"/>
                  </a:srgbClr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>實驗</a:t>
            </a:r>
            <a:r>
              <a:rPr lang="zh-TW" altLang="en-US" dirty="0" smtClean="0">
                <a:solidFill>
                  <a:srgbClr val="C0504D">
                    <a:lumMod val="50000"/>
                  </a:srgbClr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>教育多元進路探索課程</a:t>
            </a:r>
            <a:r>
              <a:rPr lang="en-US" altLang="zh-TW" dirty="0" smtClean="0">
                <a:solidFill>
                  <a:srgbClr val="C0504D">
                    <a:lumMod val="50000"/>
                  </a:srgbClr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/>
            </a:r>
            <a:br>
              <a:rPr lang="en-US" altLang="zh-TW" dirty="0" smtClean="0">
                <a:solidFill>
                  <a:srgbClr val="C0504D">
                    <a:lumMod val="50000"/>
                  </a:srgbClr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</a:br>
            <a:r>
              <a:rPr lang="zh-TW" altLang="en-US" dirty="0" smtClean="0">
                <a:solidFill>
                  <a:srgbClr val="C0504D">
                    <a:lumMod val="50000"/>
                  </a:srgbClr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>外語</a:t>
            </a:r>
            <a:r>
              <a:rPr lang="zh-TW" altLang="en-US" dirty="0">
                <a:solidFill>
                  <a:srgbClr val="C0504D">
                    <a:lumMod val="50000"/>
                  </a:srgbClr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>群介紹</a:t>
            </a:r>
            <a:endParaRPr lang="zh-TW" altLang="en-US" dirty="0">
              <a:solidFill>
                <a:srgbClr val="C0504D">
                  <a:lumMod val="50000"/>
                </a:srgbClr>
              </a:solidFill>
              <a:latin typeface="華康儷中宋" panose="02020509000000000000" pitchFamily="49" charset="-120"/>
              <a:ea typeface="華康儷中宋" panose="02020509000000000000" pitchFamily="49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ts val="4500"/>
              </a:lnSpc>
              <a:spcBef>
                <a:spcPts val="0"/>
              </a:spcBef>
            </a:pPr>
            <a:r>
              <a:rPr lang="zh-TW" altLang="en-US" sz="2600" dirty="0" smtClean="0">
                <a:solidFill>
                  <a:srgbClr val="C00000"/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>國中畢業生適性入學宣導網站</a:t>
            </a:r>
            <a:endParaRPr lang="en-US" altLang="zh-TW" sz="2600" dirty="0" smtClean="0">
              <a:solidFill>
                <a:srgbClr val="C00000"/>
              </a:solidFill>
              <a:latin typeface="華康儷中宋" panose="02020509000000000000" pitchFamily="49" charset="-120"/>
              <a:ea typeface="華康儷中宋" panose="02020509000000000000" pitchFamily="49" charset="-120"/>
            </a:endParaRPr>
          </a:p>
          <a:p>
            <a:pPr>
              <a:lnSpc>
                <a:spcPts val="4500"/>
              </a:lnSpc>
              <a:spcBef>
                <a:spcPts val="0"/>
              </a:spcBef>
            </a:pPr>
            <a:r>
              <a:rPr lang="en-US" altLang="zh-TW" sz="2600" dirty="0">
                <a:latin typeface="華康儷中宋" panose="02020509000000000000" pitchFamily="49" charset="-120"/>
                <a:ea typeface="華康儷中宋" panose="02020509000000000000" pitchFamily="49" charset="-120"/>
              </a:rPr>
              <a:t>http://</a:t>
            </a:r>
            <a:r>
              <a:rPr lang="en-US" altLang="zh-TW" sz="2600" dirty="0" err="1">
                <a:latin typeface="華康儷中宋" panose="02020509000000000000" pitchFamily="49" charset="-120"/>
                <a:ea typeface="華康儷中宋" panose="02020509000000000000" pitchFamily="49" charset="-120"/>
              </a:rPr>
              <a:t>adapt.k12ea.gov.tw</a:t>
            </a:r>
            <a:r>
              <a:rPr lang="en-US" altLang="zh-TW" sz="2600" dirty="0">
                <a:latin typeface="華康儷中宋" panose="02020509000000000000" pitchFamily="49" charset="-120"/>
                <a:ea typeface="華康儷中宋" panose="02020509000000000000" pitchFamily="49" charset="-120"/>
              </a:rPr>
              <a:t>/?</a:t>
            </a:r>
            <a:r>
              <a:rPr lang="en-US" altLang="zh-TW" sz="2600" dirty="0" err="1">
                <a:latin typeface="華康儷中宋" panose="02020509000000000000" pitchFamily="49" charset="-120"/>
                <a:ea typeface="華康儷中宋" panose="02020509000000000000" pitchFamily="49" charset="-120"/>
              </a:rPr>
              <a:t>page_id</a:t>
            </a:r>
            <a:r>
              <a:rPr lang="en-US" altLang="zh-TW" sz="2600" dirty="0">
                <a:latin typeface="華康儷中宋" panose="02020509000000000000" pitchFamily="49" charset="-120"/>
                <a:ea typeface="華康儷中宋" panose="02020509000000000000" pitchFamily="49" charset="-120"/>
              </a:rPr>
              <a:t>=751 </a:t>
            </a:r>
            <a:r>
              <a:rPr lang="zh-TW" altLang="en-US" sz="2600" dirty="0" smtClean="0">
                <a:latin typeface="華康儷中宋" panose="02020509000000000000" pitchFamily="49" charset="-120"/>
                <a:ea typeface="華康儷中宋" panose="02020509000000000000" pitchFamily="49" charset="-120"/>
              </a:rPr>
              <a:t>。</a:t>
            </a:r>
            <a:endParaRPr lang="en-US" altLang="zh-TW" sz="2600" dirty="0" smtClean="0">
              <a:latin typeface="華康儷中宋" panose="02020509000000000000" pitchFamily="49" charset="-120"/>
              <a:ea typeface="華康儷中宋" panose="02020509000000000000" pitchFamily="49" charset="-120"/>
            </a:endParaRPr>
          </a:p>
          <a:p>
            <a:pPr>
              <a:lnSpc>
                <a:spcPts val="4500"/>
              </a:lnSpc>
              <a:spcBef>
                <a:spcPts val="0"/>
              </a:spcBef>
            </a:pPr>
            <a:r>
              <a:rPr lang="zh-TW" altLang="en-US" sz="2600" dirty="0" smtClean="0">
                <a:solidFill>
                  <a:srgbClr val="C00000"/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>技</a:t>
            </a:r>
            <a:r>
              <a:rPr lang="zh-TW" altLang="en-US" sz="2600" dirty="0">
                <a:solidFill>
                  <a:srgbClr val="C00000"/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>職教育宣導短片</a:t>
            </a:r>
            <a:r>
              <a:rPr lang="zh-TW" altLang="en-US" sz="2600" dirty="0" smtClean="0">
                <a:solidFill>
                  <a:srgbClr val="C00000"/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>：</a:t>
            </a:r>
            <a:r>
              <a:rPr lang="zh-TW" altLang="en-US" sz="2600" dirty="0">
                <a:latin typeface="華康儷中宋" panose="02020509000000000000" pitchFamily="49" charset="-120"/>
                <a:ea typeface="華康儷中宋" panose="02020509000000000000" pitchFamily="49" charset="-120"/>
              </a:rPr>
              <a:t>認識</a:t>
            </a:r>
            <a:r>
              <a:rPr lang="zh-TW" altLang="en-US" sz="2600" dirty="0" smtClean="0">
                <a:latin typeface="華康儷中宋" panose="02020509000000000000" pitchFamily="49" charset="-120"/>
                <a:ea typeface="華康儷中宋" panose="02020509000000000000" pitchFamily="49" charset="-120"/>
              </a:rPr>
              <a:t>外語群 </a:t>
            </a:r>
            <a:r>
              <a:rPr lang="en-US" altLang="zh-TW" sz="2600" dirty="0" smtClean="0">
                <a:latin typeface="華康儷中宋" panose="02020509000000000000" pitchFamily="49" charset="-120"/>
                <a:ea typeface="華康儷中宋" panose="02020509000000000000" pitchFamily="49" charset="-120"/>
              </a:rPr>
              <a:t>(</a:t>
            </a:r>
            <a:r>
              <a:rPr lang="zh-TW" altLang="en-US" sz="2600" dirty="0" smtClean="0">
                <a:latin typeface="華康儷中宋" panose="02020509000000000000" pitchFamily="49" charset="-120"/>
                <a:ea typeface="華康儷中宋" panose="02020509000000000000" pitchFamily="49" charset="-120"/>
              </a:rPr>
              <a:t>學生、相關工作產業從業人員分享</a:t>
            </a:r>
            <a:r>
              <a:rPr lang="en-US" altLang="zh-TW" sz="2600" dirty="0" smtClean="0">
                <a:latin typeface="華康儷中宋" panose="02020509000000000000" pitchFamily="49" charset="-120"/>
                <a:ea typeface="華康儷中宋" panose="02020509000000000000" pitchFamily="49" charset="-120"/>
              </a:rPr>
              <a:t>)</a:t>
            </a:r>
            <a:endParaRPr lang="en-US" altLang="zh-TW" sz="2600" dirty="0" smtClean="0">
              <a:latin typeface="華康儷中宋" panose="02020509000000000000" pitchFamily="49" charset="-120"/>
              <a:ea typeface="華康儷中宋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38624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prstClr val="black"/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>外語群</a:t>
            </a:r>
            <a:r>
              <a:rPr lang="zh-TW" altLang="en-US" dirty="0">
                <a:solidFill>
                  <a:prstClr val="black"/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>科</a:t>
            </a:r>
            <a:r>
              <a:rPr lang="zh-TW" altLang="en-US" dirty="0" smtClean="0">
                <a:solidFill>
                  <a:prstClr val="black"/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>介紹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lnSpc>
                <a:spcPts val="4500"/>
              </a:lnSpc>
              <a:spcBef>
                <a:spcPts val="0"/>
              </a:spcBef>
            </a:pPr>
            <a:r>
              <a:rPr lang="zh-TW" altLang="en-US" dirty="0" smtClean="0">
                <a:solidFill>
                  <a:srgbClr val="C00000"/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>外語群</a:t>
            </a:r>
            <a:r>
              <a:rPr lang="zh-TW" altLang="en-US" dirty="0">
                <a:solidFill>
                  <a:srgbClr val="C00000"/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>科相應行業別</a:t>
            </a:r>
            <a:endParaRPr lang="en-US" altLang="zh-TW" dirty="0">
              <a:solidFill>
                <a:srgbClr val="C00000"/>
              </a:solidFill>
              <a:latin typeface="華康儷中宋" panose="02020509000000000000" pitchFamily="49" charset="-120"/>
              <a:ea typeface="華康儷中宋" panose="02020509000000000000" pitchFamily="49" charset="-120"/>
            </a:endParaRPr>
          </a:p>
          <a:p>
            <a:pPr lvl="0">
              <a:lnSpc>
                <a:spcPts val="4500"/>
              </a:lnSpc>
              <a:spcBef>
                <a:spcPts val="0"/>
              </a:spcBef>
            </a:pPr>
            <a:r>
              <a:rPr lang="zh-TW" altLang="en-US" dirty="0">
                <a:solidFill>
                  <a:srgbClr val="C00000"/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>具備</a:t>
            </a:r>
            <a:r>
              <a:rPr lang="zh-TW" altLang="en-US" dirty="0" smtClean="0">
                <a:solidFill>
                  <a:srgbClr val="C00000"/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>特質</a:t>
            </a:r>
            <a:endParaRPr lang="en-US" altLang="zh-TW" dirty="0" smtClean="0">
              <a:solidFill>
                <a:srgbClr val="C00000"/>
              </a:solidFill>
              <a:latin typeface="華康儷中宋" panose="02020509000000000000" pitchFamily="49" charset="-120"/>
              <a:ea typeface="華康儷中宋" panose="02020509000000000000" pitchFamily="49" charset="-120"/>
            </a:endParaRPr>
          </a:p>
          <a:p>
            <a:pPr lvl="0">
              <a:lnSpc>
                <a:spcPts val="4500"/>
              </a:lnSpc>
              <a:spcBef>
                <a:spcPts val="0"/>
              </a:spcBef>
            </a:pPr>
            <a:r>
              <a:rPr lang="zh-TW" altLang="en-US" dirty="0" smtClean="0">
                <a:solidFill>
                  <a:srgbClr val="C00000"/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>與國中課程學習領域之相關性</a:t>
            </a:r>
            <a:endParaRPr lang="en-US" altLang="zh-TW" dirty="0" smtClean="0">
              <a:solidFill>
                <a:srgbClr val="C00000"/>
              </a:solidFill>
              <a:latin typeface="華康儷中宋" panose="02020509000000000000" pitchFamily="49" charset="-120"/>
              <a:ea typeface="華康儷中宋" panose="02020509000000000000" pitchFamily="49" charset="-120"/>
            </a:endParaRPr>
          </a:p>
          <a:p>
            <a:pPr lvl="0">
              <a:lnSpc>
                <a:spcPts val="4500"/>
              </a:lnSpc>
              <a:spcBef>
                <a:spcPts val="0"/>
              </a:spcBef>
            </a:pPr>
            <a:r>
              <a:rPr lang="zh-TW" altLang="en-US" dirty="0" smtClean="0">
                <a:solidFill>
                  <a:srgbClr val="C00000"/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>主要學習內容與目標及未來發展</a:t>
            </a:r>
            <a:endParaRPr lang="en-US" altLang="zh-TW" dirty="0" smtClean="0">
              <a:solidFill>
                <a:srgbClr val="C00000"/>
              </a:solidFill>
              <a:latin typeface="華康儷中宋" panose="02020509000000000000" pitchFamily="49" charset="-120"/>
              <a:ea typeface="華康儷中宋" panose="02020509000000000000" pitchFamily="49" charset="-120"/>
            </a:endParaRPr>
          </a:p>
          <a:p>
            <a:r>
              <a:rPr lang="zh-TW" altLang="en-US" dirty="0" smtClean="0">
                <a:solidFill>
                  <a:srgbClr val="C00000"/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>各科別進路</a:t>
            </a:r>
            <a:endParaRPr lang="en-US" altLang="zh-TW" dirty="0" smtClean="0">
              <a:solidFill>
                <a:srgbClr val="C00000"/>
              </a:solidFill>
              <a:latin typeface="華康儷中宋" panose="02020509000000000000" pitchFamily="49" charset="-120"/>
              <a:ea typeface="華康儷中宋" panose="02020509000000000000" pitchFamily="49" charset="-120"/>
            </a:endParaRPr>
          </a:p>
          <a:p>
            <a:r>
              <a:rPr lang="zh-TW" altLang="en-US" dirty="0" smtClean="0">
                <a:solidFill>
                  <a:srgbClr val="C00000"/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>進修升學</a:t>
            </a:r>
            <a:endParaRPr lang="zh-TW" alt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6092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98" t="36202" r="20185" b="44586"/>
          <a:stretch/>
        </p:blipFill>
        <p:spPr bwMode="auto">
          <a:xfrm>
            <a:off x="1475656" y="4725144"/>
            <a:ext cx="7216228" cy="18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00" t="17556" r="22555" b="5111"/>
          <a:stretch/>
        </p:blipFill>
        <p:spPr bwMode="auto">
          <a:xfrm>
            <a:off x="2843808" y="188640"/>
            <a:ext cx="5974136" cy="4248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圓角矩形圖說文字 4"/>
          <p:cNvSpPr/>
          <p:nvPr/>
        </p:nvSpPr>
        <p:spPr>
          <a:xfrm>
            <a:off x="251520" y="601296"/>
            <a:ext cx="2448272" cy="936104"/>
          </a:xfrm>
          <a:prstGeom prst="wedgeRoundRectCallout">
            <a:avLst>
              <a:gd name="adj1" fmla="val 60554"/>
              <a:gd name="adj2" fmla="val 20851"/>
              <a:gd name="adj3" fmla="val 16667"/>
            </a:avLst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000" dirty="0">
                <a:solidFill>
                  <a:srgbClr val="C0504D">
                    <a:lumMod val="50000"/>
                  </a:srgbClr>
                </a:solidFill>
                <a:latin typeface="華康儷中宋" panose="02020509000000000000" pitchFamily="49" charset="-120"/>
                <a:ea typeface="華康儷中宋" panose="02020509000000000000" pitchFamily="49" charset="-120"/>
                <a:cs typeface="+mj-cs"/>
              </a:rPr>
              <a:t>課程架構</a:t>
            </a:r>
            <a:endParaRPr lang="zh-TW" altLang="en-US" sz="4000" dirty="0">
              <a:solidFill>
                <a:srgbClr val="C0504D">
                  <a:lumMod val="50000"/>
                </a:srgbClr>
              </a:solidFill>
              <a:latin typeface="華康儷中宋" panose="02020509000000000000" pitchFamily="49" charset="-120"/>
              <a:ea typeface="華康儷中宋" panose="02020509000000000000" pitchFamily="49" charset="-120"/>
              <a:cs typeface="+mj-cs"/>
            </a:endParaRPr>
          </a:p>
        </p:txBody>
      </p:sp>
      <p:sp>
        <p:nvSpPr>
          <p:cNvPr id="8" name="圓角矩形圖說文字 7"/>
          <p:cNvSpPr/>
          <p:nvPr/>
        </p:nvSpPr>
        <p:spPr>
          <a:xfrm>
            <a:off x="318776" y="2708920"/>
            <a:ext cx="2448272" cy="1512168"/>
          </a:xfrm>
          <a:prstGeom prst="wedgeRoundRectCallout">
            <a:avLst>
              <a:gd name="adj1" fmla="val 47274"/>
              <a:gd name="adj2" fmla="val 92691"/>
              <a:gd name="adj3" fmla="val 16667"/>
            </a:avLst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000" dirty="0" smtClean="0">
                <a:solidFill>
                  <a:srgbClr val="C0504D">
                    <a:lumMod val="50000"/>
                  </a:srgbClr>
                </a:solidFill>
                <a:latin typeface="華康儷中宋" panose="02020509000000000000" pitchFamily="49" charset="-120"/>
                <a:ea typeface="華康儷中宋" panose="02020509000000000000" pitchFamily="49" charset="-120"/>
                <a:cs typeface="+mj-cs"/>
              </a:rPr>
              <a:t>四技二專升學考試</a:t>
            </a:r>
            <a:endParaRPr lang="zh-TW" altLang="en-US" sz="4000" dirty="0">
              <a:solidFill>
                <a:srgbClr val="C0504D">
                  <a:lumMod val="50000"/>
                </a:srgbClr>
              </a:solidFill>
              <a:latin typeface="華康儷中宋" panose="02020509000000000000" pitchFamily="49" charset="-120"/>
              <a:ea typeface="華康儷中宋" panose="02020509000000000000" pitchFamily="49" charset="-12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129858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>
                <a:solidFill>
                  <a:srgbClr val="C0504D">
                    <a:lumMod val="50000"/>
                  </a:srgbClr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>八上實驗教育多元進路探索課程</a:t>
            </a:r>
            <a:r>
              <a:rPr lang="en-US" altLang="zh-TW" dirty="0">
                <a:solidFill>
                  <a:srgbClr val="C0504D">
                    <a:lumMod val="50000"/>
                  </a:srgbClr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/>
            </a:r>
            <a:br>
              <a:rPr lang="en-US" altLang="zh-TW" dirty="0">
                <a:solidFill>
                  <a:srgbClr val="C0504D">
                    <a:lumMod val="50000"/>
                  </a:srgbClr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</a:br>
            <a:r>
              <a:rPr lang="zh-TW" altLang="en-US" dirty="0">
                <a:solidFill>
                  <a:srgbClr val="C0504D">
                    <a:lumMod val="50000"/>
                  </a:srgbClr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>外語群介紹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ts val="4500"/>
              </a:lnSpc>
              <a:spcBef>
                <a:spcPts val="0"/>
              </a:spcBef>
            </a:pPr>
            <a:r>
              <a:rPr lang="zh-TW" altLang="en-US" dirty="0" smtClean="0">
                <a:solidFill>
                  <a:srgbClr val="C00000"/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>教育部</a:t>
            </a:r>
            <a:r>
              <a:rPr lang="zh-TW" altLang="en-US" dirty="0">
                <a:solidFill>
                  <a:srgbClr val="C00000"/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>生涯輔導</a:t>
            </a:r>
            <a:r>
              <a:rPr lang="zh-TW" altLang="en-US" dirty="0" smtClean="0">
                <a:solidFill>
                  <a:srgbClr val="C00000"/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>資訊網～科系</a:t>
            </a:r>
            <a:r>
              <a:rPr lang="zh-TW" altLang="en-US" dirty="0">
                <a:solidFill>
                  <a:srgbClr val="C00000"/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>介紹：</a:t>
            </a:r>
            <a:r>
              <a:rPr lang="zh-TW" altLang="en-US" dirty="0">
                <a:latin typeface="華康儷中宋" panose="02020509000000000000" pitchFamily="49" charset="-120"/>
                <a:ea typeface="華康儷中宋" panose="02020509000000000000" pitchFamily="49" charset="-120"/>
              </a:rPr>
              <a:t>外語群</a:t>
            </a:r>
            <a:endParaRPr lang="en-US" altLang="zh-TW" dirty="0">
              <a:latin typeface="華康儷中宋" panose="02020509000000000000" pitchFamily="49" charset="-120"/>
              <a:ea typeface="華康儷中宋" panose="02020509000000000000" pitchFamily="49" charset="-120"/>
            </a:endParaRPr>
          </a:p>
          <a:p>
            <a:pPr>
              <a:lnSpc>
                <a:spcPts val="4500"/>
              </a:lnSpc>
              <a:spcBef>
                <a:spcPts val="0"/>
              </a:spcBef>
            </a:pPr>
            <a:r>
              <a:rPr lang="en-US" altLang="zh-TW" dirty="0" smtClean="0">
                <a:latin typeface="華康儷中宋" panose="02020509000000000000" pitchFamily="49" charset="-120"/>
                <a:ea typeface="華康儷中宋" panose="02020509000000000000" pitchFamily="49" charset="-120"/>
                <a:hlinkClick r:id="rId2"/>
              </a:rPr>
              <a:t>http</a:t>
            </a:r>
            <a:r>
              <a:rPr lang="en-US" altLang="zh-TW" dirty="0">
                <a:latin typeface="華康儷中宋" panose="02020509000000000000" pitchFamily="49" charset="-120"/>
                <a:ea typeface="華康儷中宋" panose="02020509000000000000" pitchFamily="49" charset="-120"/>
                <a:hlinkClick r:id="rId2"/>
              </a:rPr>
              <a:t>://</a:t>
            </a:r>
            <a:r>
              <a:rPr lang="en-US" altLang="zh-TW" dirty="0" err="1">
                <a:latin typeface="華康儷中宋" panose="02020509000000000000" pitchFamily="49" charset="-120"/>
                <a:ea typeface="華康儷中宋" panose="02020509000000000000" pitchFamily="49" charset="-120"/>
                <a:hlinkClick r:id="rId2"/>
              </a:rPr>
              <a:t>career.cpshs.hcc.edu.tw</a:t>
            </a:r>
            <a:r>
              <a:rPr lang="en-US" altLang="zh-TW" dirty="0">
                <a:latin typeface="華康儷中宋" panose="02020509000000000000" pitchFamily="49" charset="-120"/>
                <a:ea typeface="華康儷中宋" panose="02020509000000000000" pitchFamily="49" charset="-120"/>
                <a:hlinkClick r:id="rId2"/>
              </a:rPr>
              <a:t>/files/</a:t>
            </a:r>
            <a:r>
              <a:rPr lang="en-US" altLang="zh-TW" dirty="0" err="1">
                <a:latin typeface="華康儷中宋" panose="02020509000000000000" pitchFamily="49" charset="-120"/>
                <a:ea typeface="華康儷中宋" panose="02020509000000000000" pitchFamily="49" charset="-120"/>
                <a:hlinkClick r:id="rId2"/>
              </a:rPr>
              <a:t>15-1001-2779,c466-1.php?Lang</a:t>
            </a:r>
            <a:r>
              <a:rPr lang="en-US" altLang="zh-TW" dirty="0">
                <a:latin typeface="華康儷中宋" panose="02020509000000000000" pitchFamily="49" charset="-120"/>
                <a:ea typeface="華康儷中宋" panose="02020509000000000000" pitchFamily="49" charset="-120"/>
                <a:hlinkClick r:id="rId2"/>
              </a:rPr>
              <a:t>=</a:t>
            </a:r>
            <a:r>
              <a:rPr lang="en-US" altLang="zh-TW" dirty="0" err="1">
                <a:latin typeface="華康儷中宋" panose="02020509000000000000" pitchFamily="49" charset="-120"/>
                <a:ea typeface="華康儷中宋" panose="02020509000000000000" pitchFamily="49" charset="-120"/>
                <a:hlinkClick r:id="rId2"/>
              </a:rPr>
              <a:t>zh-tw</a:t>
            </a:r>
            <a:endParaRPr lang="en-US" altLang="zh-TW" dirty="0">
              <a:latin typeface="華康儷中宋" panose="02020509000000000000" pitchFamily="49" charset="-120"/>
              <a:ea typeface="華康儷中宋" panose="02020509000000000000" pitchFamily="49" charset="-120"/>
            </a:endParaRPr>
          </a:p>
          <a:p>
            <a:pPr>
              <a:lnSpc>
                <a:spcPts val="4500"/>
              </a:lnSpc>
              <a:spcBef>
                <a:spcPts val="0"/>
              </a:spcBef>
            </a:pPr>
            <a:r>
              <a:rPr lang="zh-TW" altLang="en-US" dirty="0" smtClean="0">
                <a:solidFill>
                  <a:srgbClr val="C00000"/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>大</a:t>
            </a:r>
            <a:r>
              <a:rPr lang="zh-TW" altLang="en-US" dirty="0">
                <a:solidFill>
                  <a:srgbClr val="C00000"/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>學問：技職職群</a:t>
            </a:r>
            <a:r>
              <a:rPr lang="zh-TW" altLang="en-US" dirty="0" smtClean="0">
                <a:solidFill>
                  <a:srgbClr val="C00000"/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>簡介～相關證照、科系</a:t>
            </a:r>
            <a:endParaRPr lang="en-US" altLang="zh-TW" dirty="0">
              <a:solidFill>
                <a:srgbClr val="C00000"/>
              </a:solidFill>
              <a:latin typeface="華康儷中宋" panose="02020509000000000000" pitchFamily="49" charset="-120"/>
              <a:ea typeface="華康儷中宋" panose="02020509000000000000" pitchFamily="49" charset="-120"/>
            </a:endParaRPr>
          </a:p>
          <a:p>
            <a:pPr>
              <a:lnSpc>
                <a:spcPts val="4500"/>
              </a:lnSpc>
              <a:spcBef>
                <a:spcPts val="0"/>
              </a:spcBef>
            </a:pPr>
            <a:r>
              <a:rPr lang="en-US" altLang="zh-TW" dirty="0" smtClean="0">
                <a:latin typeface="華康儷中宋" panose="02020509000000000000" pitchFamily="49" charset="-120"/>
                <a:ea typeface="華康儷中宋" panose="02020509000000000000" pitchFamily="49" charset="-120"/>
              </a:rPr>
              <a:t>http</a:t>
            </a:r>
            <a:r>
              <a:rPr lang="en-US" altLang="zh-TW" dirty="0">
                <a:latin typeface="華康儷中宋" panose="02020509000000000000" pitchFamily="49" charset="-120"/>
                <a:ea typeface="華康儷中宋" panose="02020509000000000000" pitchFamily="49" charset="-120"/>
              </a:rPr>
              <a:t>://45.33.36.58/</a:t>
            </a:r>
            <a:r>
              <a:rPr lang="en-US" altLang="zh-TW" dirty="0" err="1">
                <a:latin typeface="華康儷中宋" panose="02020509000000000000" pitchFamily="49" charset="-120"/>
                <a:ea typeface="華康儷中宋" panose="02020509000000000000" pitchFamily="49" charset="-120"/>
              </a:rPr>
              <a:t>group?id</a:t>
            </a:r>
            <a:r>
              <a:rPr lang="en-US" altLang="zh-TW" dirty="0">
                <a:latin typeface="華康儷中宋" panose="02020509000000000000" pitchFamily="49" charset="-120"/>
                <a:ea typeface="華康儷中宋" panose="02020509000000000000" pitchFamily="49" charset="-120"/>
              </a:rPr>
              <a:t>=56</a:t>
            </a:r>
          </a:p>
          <a:p>
            <a:pPr>
              <a:lnSpc>
                <a:spcPts val="4500"/>
              </a:lnSpc>
              <a:spcBef>
                <a:spcPts val="0"/>
              </a:spcBef>
            </a:pPr>
            <a:r>
              <a:rPr lang="en-US" altLang="zh-TW" dirty="0">
                <a:latin typeface="華康儷中宋" panose="02020509000000000000" pitchFamily="49" charset="-120"/>
                <a:ea typeface="華康儷中宋" panose="02020509000000000000" pitchFamily="49" charset="-120"/>
              </a:rPr>
              <a:t>http://45.33.36.58/</a:t>
            </a:r>
            <a:r>
              <a:rPr lang="en-US" altLang="zh-TW" dirty="0" err="1">
                <a:latin typeface="華康儷中宋" panose="02020509000000000000" pitchFamily="49" charset="-120"/>
                <a:ea typeface="華康儷中宋" panose="02020509000000000000" pitchFamily="49" charset="-120"/>
              </a:rPr>
              <a:t>group?id</a:t>
            </a:r>
            <a:r>
              <a:rPr lang="en-US" altLang="zh-TW" dirty="0">
                <a:latin typeface="華康儷中宋" panose="02020509000000000000" pitchFamily="49" charset="-120"/>
                <a:ea typeface="華康儷中宋" panose="02020509000000000000" pitchFamily="49" charset="-120"/>
              </a:rPr>
              <a:t>=55</a:t>
            </a:r>
            <a:endParaRPr lang="en-US" altLang="zh-TW" dirty="0" smtClean="0">
              <a:latin typeface="華康儷中宋" panose="02020509000000000000" pitchFamily="49" charset="-120"/>
              <a:ea typeface="華康儷中宋" panose="02020509000000000000" pitchFamily="49" charset="-120"/>
            </a:endParaRPr>
          </a:p>
          <a:p>
            <a:pPr>
              <a:lnSpc>
                <a:spcPts val="4500"/>
              </a:lnSpc>
              <a:spcBef>
                <a:spcPts val="0"/>
              </a:spcBef>
            </a:pPr>
            <a:r>
              <a:rPr lang="zh-TW" altLang="en-US" dirty="0" smtClean="0">
                <a:solidFill>
                  <a:srgbClr val="C00000"/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>職涯達人分享</a:t>
            </a:r>
            <a:endParaRPr lang="en-US" altLang="zh-TW" dirty="0">
              <a:solidFill>
                <a:srgbClr val="C00000"/>
              </a:solidFill>
              <a:latin typeface="華康儷中宋" panose="02020509000000000000" pitchFamily="49" charset="-120"/>
              <a:ea typeface="華康儷中宋" panose="02020509000000000000" pitchFamily="49" charset="-120"/>
            </a:endParaRPr>
          </a:p>
          <a:p>
            <a:pPr>
              <a:lnSpc>
                <a:spcPts val="4500"/>
              </a:lnSpc>
              <a:spcBef>
                <a:spcPts val="0"/>
              </a:spcBef>
            </a:pPr>
            <a:endParaRPr lang="en-US" altLang="zh-TW" dirty="0">
              <a:latin typeface="華康儷中宋" panose="02020509000000000000" pitchFamily="49" charset="-120"/>
              <a:ea typeface="華康儷中宋" panose="02020509000000000000" pitchFamily="49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19893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>
                <a:solidFill>
                  <a:srgbClr val="C0504D">
                    <a:lumMod val="50000"/>
                  </a:srgbClr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>八</a:t>
            </a:r>
            <a:r>
              <a:rPr lang="zh-TW" altLang="en-US" dirty="0" smtClean="0">
                <a:solidFill>
                  <a:srgbClr val="C0504D">
                    <a:lumMod val="50000"/>
                  </a:srgbClr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>上</a:t>
            </a:r>
            <a:r>
              <a:rPr lang="zh-TW" altLang="en-US" dirty="0">
                <a:solidFill>
                  <a:srgbClr val="C0504D">
                    <a:lumMod val="50000"/>
                  </a:srgbClr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>實驗</a:t>
            </a:r>
            <a:r>
              <a:rPr lang="zh-TW" altLang="en-US" dirty="0" smtClean="0">
                <a:solidFill>
                  <a:srgbClr val="C0504D">
                    <a:lumMod val="50000"/>
                  </a:srgbClr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>教育多元進路探索課程</a:t>
            </a:r>
            <a:r>
              <a:rPr lang="en-US" altLang="zh-TW" dirty="0" smtClean="0">
                <a:solidFill>
                  <a:srgbClr val="C0504D">
                    <a:lumMod val="50000"/>
                  </a:srgbClr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/>
            </a:r>
            <a:br>
              <a:rPr lang="en-US" altLang="zh-TW" dirty="0" smtClean="0">
                <a:solidFill>
                  <a:srgbClr val="C0504D">
                    <a:lumMod val="50000"/>
                  </a:srgbClr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</a:br>
            <a:r>
              <a:rPr lang="zh-TW" altLang="en-US" dirty="0" smtClean="0">
                <a:solidFill>
                  <a:srgbClr val="C0504D">
                    <a:lumMod val="50000"/>
                  </a:srgbClr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>外語</a:t>
            </a:r>
            <a:r>
              <a:rPr lang="zh-TW" altLang="en-US" sz="4200" dirty="0" smtClean="0">
                <a:solidFill>
                  <a:srgbClr val="002060"/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>群介紹</a:t>
            </a:r>
            <a:endParaRPr lang="zh-TW" altLang="en-US" sz="4200" dirty="0">
              <a:solidFill>
                <a:srgbClr val="002060"/>
              </a:solidFill>
              <a:latin typeface="華康儷中宋" panose="02020509000000000000" pitchFamily="49" charset="-120"/>
              <a:ea typeface="華康儷中宋" panose="02020509000000000000" pitchFamily="49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ts val="4500"/>
              </a:lnSpc>
              <a:spcBef>
                <a:spcPts val="0"/>
              </a:spcBef>
            </a:pPr>
            <a:r>
              <a:rPr lang="zh-TW" altLang="en-US" dirty="0" smtClean="0">
                <a:solidFill>
                  <a:srgbClr val="C00000"/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>鄰近</a:t>
            </a:r>
            <a:r>
              <a:rPr lang="zh-TW" altLang="en-US" dirty="0">
                <a:solidFill>
                  <a:srgbClr val="C00000"/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>高職群科及五專</a:t>
            </a:r>
            <a:r>
              <a:rPr lang="zh-TW" altLang="en-US" dirty="0" smtClean="0">
                <a:solidFill>
                  <a:srgbClr val="C00000"/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>介紹</a:t>
            </a:r>
            <a:r>
              <a:rPr lang="zh-TW" altLang="en-US" dirty="0">
                <a:solidFill>
                  <a:srgbClr val="C00000"/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>：</a:t>
            </a:r>
            <a:endParaRPr lang="en-US" altLang="zh-TW" dirty="0">
              <a:solidFill>
                <a:srgbClr val="C00000"/>
              </a:solidFill>
              <a:latin typeface="華康儷中宋" panose="02020509000000000000" pitchFamily="49" charset="-120"/>
              <a:ea typeface="華康儷中宋" panose="02020509000000000000" pitchFamily="49" charset="-120"/>
            </a:endParaRPr>
          </a:p>
          <a:p>
            <a:pPr>
              <a:lnSpc>
                <a:spcPts val="4500"/>
              </a:lnSpc>
              <a:spcBef>
                <a:spcPts val="0"/>
              </a:spcBef>
            </a:pPr>
            <a:r>
              <a:rPr lang="zh-TW" altLang="en-US" dirty="0" smtClean="0">
                <a:latin typeface="華康儷中宋" panose="02020509000000000000" pitchFamily="49" charset="-120"/>
                <a:ea typeface="華康儷中宋" panose="02020509000000000000" pitchFamily="49" charset="-120"/>
              </a:rPr>
              <a:t>二信高中應用外語科</a:t>
            </a:r>
            <a:r>
              <a:rPr lang="en-US" altLang="zh-TW" dirty="0" smtClean="0">
                <a:latin typeface="華康儷中宋" panose="02020509000000000000" pitchFamily="49" charset="-120"/>
                <a:ea typeface="華康儷中宋" panose="02020509000000000000" pitchFamily="49" charset="-120"/>
              </a:rPr>
              <a:t>(</a:t>
            </a:r>
            <a:r>
              <a:rPr lang="zh-TW" altLang="en-US" dirty="0" smtClean="0">
                <a:latin typeface="華康儷中宋" panose="02020509000000000000" pitchFamily="49" charset="-120"/>
                <a:ea typeface="華康儷中宋" panose="02020509000000000000" pitchFamily="49" charset="-120"/>
              </a:rPr>
              <a:t>英文組、日文組</a:t>
            </a:r>
            <a:r>
              <a:rPr lang="en-US" altLang="zh-TW" dirty="0" smtClean="0">
                <a:latin typeface="華康儷中宋" panose="02020509000000000000" pitchFamily="49" charset="-120"/>
                <a:ea typeface="華康儷中宋" panose="02020509000000000000" pitchFamily="49" charset="-120"/>
              </a:rPr>
              <a:t>)</a:t>
            </a:r>
            <a:endParaRPr lang="en-US" altLang="zh-TW" dirty="0">
              <a:latin typeface="華康儷中宋" panose="02020509000000000000" pitchFamily="49" charset="-120"/>
              <a:ea typeface="華康儷中宋" panose="02020509000000000000" pitchFamily="49" charset="-120"/>
            </a:endParaRPr>
          </a:p>
          <a:p>
            <a:pPr>
              <a:lnSpc>
                <a:spcPts val="4500"/>
              </a:lnSpc>
              <a:spcBef>
                <a:spcPts val="0"/>
              </a:spcBef>
            </a:pPr>
            <a:r>
              <a:rPr lang="zh-TW" altLang="en-US" dirty="0" smtClean="0">
                <a:latin typeface="華康儷中宋" panose="02020509000000000000" pitchFamily="49" charset="-120"/>
                <a:ea typeface="華康儷中宋" panose="02020509000000000000" pitchFamily="49" charset="-120"/>
              </a:rPr>
              <a:t>光隆家商應用外語科</a:t>
            </a:r>
            <a:r>
              <a:rPr lang="en-US" altLang="zh-TW" dirty="0" smtClean="0">
                <a:latin typeface="華康儷中宋" panose="02020509000000000000" pitchFamily="49" charset="-120"/>
                <a:ea typeface="華康儷中宋" panose="02020509000000000000" pitchFamily="49" charset="-120"/>
              </a:rPr>
              <a:t>(</a:t>
            </a:r>
            <a:r>
              <a:rPr lang="zh-TW" altLang="en-US" dirty="0" smtClean="0">
                <a:latin typeface="華康儷中宋" panose="02020509000000000000" pitchFamily="49" charset="-120"/>
                <a:ea typeface="華康儷中宋" panose="02020509000000000000" pitchFamily="49" charset="-120"/>
              </a:rPr>
              <a:t>日文組 </a:t>
            </a:r>
            <a:r>
              <a:rPr lang="en-US" altLang="zh-TW" dirty="0" smtClean="0">
                <a:latin typeface="華康儷中宋" panose="02020509000000000000" pitchFamily="49" charset="-120"/>
                <a:ea typeface="華康儷中宋" panose="02020509000000000000" pitchFamily="49" charset="-120"/>
              </a:rPr>
              <a:t>)</a:t>
            </a:r>
            <a:endParaRPr lang="en-US" altLang="zh-TW" dirty="0">
              <a:latin typeface="華康儷中宋" panose="02020509000000000000" pitchFamily="49" charset="-120"/>
              <a:ea typeface="華康儷中宋" panose="02020509000000000000" pitchFamily="49" charset="-120"/>
            </a:endParaRPr>
          </a:p>
          <a:p>
            <a:pPr>
              <a:lnSpc>
                <a:spcPts val="4500"/>
              </a:lnSpc>
              <a:spcBef>
                <a:spcPts val="0"/>
              </a:spcBef>
            </a:pPr>
            <a:r>
              <a:rPr lang="zh-TW" altLang="en-US" dirty="0" smtClean="0">
                <a:latin typeface="華康儷中宋" panose="02020509000000000000" pitchFamily="49" charset="-120"/>
                <a:ea typeface="華康儷中宋" panose="02020509000000000000" pitchFamily="49" charset="-120"/>
              </a:rPr>
              <a:t>瑞芳高工應用外語科</a:t>
            </a:r>
            <a:r>
              <a:rPr lang="en-US" altLang="zh-TW" dirty="0" smtClean="0">
                <a:latin typeface="華康儷中宋" panose="02020509000000000000" pitchFamily="49" charset="-120"/>
                <a:ea typeface="華康儷中宋" panose="02020509000000000000" pitchFamily="49" charset="-120"/>
              </a:rPr>
              <a:t>(</a:t>
            </a:r>
            <a:r>
              <a:rPr lang="zh-TW" altLang="en-US" dirty="0" smtClean="0">
                <a:latin typeface="華康儷中宋" panose="02020509000000000000" pitchFamily="49" charset="-120"/>
                <a:ea typeface="華康儷中宋" panose="02020509000000000000" pitchFamily="49" charset="-120"/>
              </a:rPr>
              <a:t>英文組</a:t>
            </a:r>
            <a:r>
              <a:rPr lang="en-US" altLang="zh-TW" dirty="0" smtClean="0">
                <a:latin typeface="華康儷中宋" panose="02020509000000000000" pitchFamily="49" charset="-120"/>
                <a:ea typeface="華康儷中宋" panose="02020509000000000000" pitchFamily="49" charset="-120"/>
              </a:rPr>
              <a:t>)</a:t>
            </a:r>
            <a:endParaRPr lang="en-US" altLang="zh-TW" dirty="0">
              <a:latin typeface="華康儷中宋" panose="02020509000000000000" pitchFamily="49" charset="-120"/>
              <a:ea typeface="華康儷中宋" panose="02020509000000000000" pitchFamily="49" charset="-120"/>
            </a:endParaRPr>
          </a:p>
          <a:p>
            <a:pPr>
              <a:lnSpc>
                <a:spcPts val="4500"/>
              </a:lnSpc>
              <a:spcBef>
                <a:spcPts val="0"/>
              </a:spcBef>
            </a:pPr>
            <a:r>
              <a:rPr lang="zh-TW" altLang="en-US" dirty="0" smtClean="0">
                <a:latin typeface="華康儷中宋" panose="02020509000000000000" pitchFamily="49" charset="-120"/>
                <a:ea typeface="華康儷中宋" panose="02020509000000000000" pitchFamily="49" charset="-120"/>
              </a:rPr>
              <a:t>康寧大學應用外語科</a:t>
            </a:r>
            <a:r>
              <a:rPr lang="en-US" altLang="zh-TW" dirty="0" smtClean="0">
                <a:latin typeface="華康儷中宋" panose="02020509000000000000" pitchFamily="49" charset="-120"/>
                <a:ea typeface="華康儷中宋" panose="02020509000000000000" pitchFamily="49" charset="-120"/>
              </a:rPr>
              <a:t>(</a:t>
            </a:r>
            <a:r>
              <a:rPr lang="zh-TW" altLang="en-US" dirty="0" smtClean="0">
                <a:latin typeface="華康儷中宋" panose="02020509000000000000" pitchFamily="49" charset="-120"/>
                <a:ea typeface="華康儷中宋" panose="02020509000000000000" pitchFamily="49" charset="-120"/>
              </a:rPr>
              <a:t>英文組</a:t>
            </a:r>
            <a:r>
              <a:rPr lang="en-US" altLang="zh-TW" dirty="0" smtClean="0">
                <a:latin typeface="華康儷中宋" panose="02020509000000000000" pitchFamily="49" charset="-120"/>
                <a:ea typeface="華康儷中宋" panose="02020509000000000000" pitchFamily="49" charset="-120"/>
              </a:rPr>
              <a:t>)</a:t>
            </a:r>
            <a:endParaRPr lang="zh-TW" altLang="en-US" dirty="0">
              <a:latin typeface="華康儷中宋" panose="02020509000000000000" pitchFamily="49" charset="-120"/>
              <a:ea typeface="華康儷中宋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98453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>
                <a:solidFill>
                  <a:srgbClr val="C0504D">
                    <a:lumMod val="50000"/>
                  </a:srgbClr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>瑞芳高工</a:t>
            </a:r>
            <a:r>
              <a:rPr lang="en-US" altLang="zh-TW" sz="4000" dirty="0">
                <a:solidFill>
                  <a:srgbClr val="C0504D">
                    <a:lumMod val="50000"/>
                  </a:srgbClr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>-</a:t>
            </a:r>
            <a:r>
              <a:rPr lang="zh-TW" altLang="en-US" sz="4000" dirty="0">
                <a:solidFill>
                  <a:srgbClr val="C0504D">
                    <a:lumMod val="50000"/>
                  </a:srgbClr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>應用外語科介紹</a:t>
            </a:r>
            <a:endParaRPr lang="zh-TW" altLang="en-US" sz="4000" dirty="0">
              <a:solidFill>
                <a:srgbClr val="C0504D">
                  <a:lumMod val="50000"/>
                </a:srgbClr>
              </a:solidFill>
              <a:latin typeface="華康儷中宋" panose="02020509000000000000" pitchFamily="49" charset="-120"/>
              <a:ea typeface="華康儷中宋" panose="02020509000000000000" pitchFamily="49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lnSpc>
                <a:spcPts val="4500"/>
              </a:lnSpc>
              <a:spcBef>
                <a:spcPts val="0"/>
              </a:spcBef>
            </a:pPr>
            <a:r>
              <a:rPr lang="zh-TW" altLang="en-US" dirty="0" smtClean="0">
                <a:solidFill>
                  <a:srgbClr val="C00000"/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>邀請瑞芳高工教師介紹</a:t>
            </a:r>
            <a:r>
              <a:rPr lang="en-US" altLang="zh-TW" dirty="0" smtClean="0">
                <a:solidFill>
                  <a:srgbClr val="C00000"/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>(</a:t>
            </a:r>
            <a:r>
              <a:rPr lang="zh-TW" altLang="en-US" dirty="0" smtClean="0">
                <a:solidFill>
                  <a:srgbClr val="C00000"/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>校內教師協同教學</a:t>
            </a:r>
            <a:r>
              <a:rPr lang="en-US" altLang="zh-TW" dirty="0" smtClean="0">
                <a:solidFill>
                  <a:srgbClr val="C00000"/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>)</a:t>
            </a:r>
            <a:r>
              <a:rPr lang="zh-TW" altLang="en-US" dirty="0" smtClean="0">
                <a:solidFill>
                  <a:srgbClr val="C00000"/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>特色課程</a:t>
            </a:r>
            <a:endParaRPr lang="en-US" altLang="zh-TW" dirty="0">
              <a:solidFill>
                <a:srgbClr val="C00000"/>
              </a:solidFill>
              <a:latin typeface="華康儷中宋" panose="02020509000000000000" pitchFamily="49" charset="-120"/>
              <a:ea typeface="華康儷中宋" panose="02020509000000000000" pitchFamily="49" charset="-120"/>
            </a:endParaRPr>
          </a:p>
          <a:p>
            <a:pPr lvl="0">
              <a:lnSpc>
                <a:spcPts val="4500"/>
              </a:lnSpc>
              <a:spcBef>
                <a:spcPts val="0"/>
              </a:spcBef>
            </a:pPr>
            <a:r>
              <a:rPr lang="zh-TW" altLang="en-US" dirty="0" smtClean="0">
                <a:solidFill>
                  <a:srgbClr val="C00000"/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>邀請分享瑞芳高工應用外語科與新北市黃金博物館合作，</a:t>
            </a:r>
            <a:r>
              <a:rPr lang="zh-TW" altLang="en-US" dirty="0">
                <a:solidFill>
                  <a:srgbClr val="C00000"/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>辦理英語青年導覽大使訓練</a:t>
            </a:r>
            <a:r>
              <a:rPr lang="zh-TW" altLang="en-US" dirty="0" smtClean="0">
                <a:solidFill>
                  <a:srgbClr val="C00000"/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>課程</a:t>
            </a:r>
            <a:endParaRPr lang="en-US" altLang="zh-TW" dirty="0" smtClean="0">
              <a:solidFill>
                <a:srgbClr val="C00000"/>
              </a:solidFill>
              <a:latin typeface="華康儷中宋" panose="02020509000000000000" pitchFamily="49" charset="-120"/>
              <a:ea typeface="華康儷中宋" panose="02020509000000000000" pitchFamily="49" charset="-120"/>
            </a:endParaRPr>
          </a:p>
          <a:p>
            <a:pPr lvl="0">
              <a:lnSpc>
                <a:spcPts val="4500"/>
              </a:lnSpc>
              <a:spcBef>
                <a:spcPts val="0"/>
              </a:spcBef>
            </a:pPr>
            <a:r>
              <a:rPr lang="zh-TW" altLang="en-US" dirty="0" smtClean="0">
                <a:solidFill>
                  <a:srgbClr val="C00000"/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>帶領學生實作體驗英語解說員</a:t>
            </a:r>
            <a:endParaRPr lang="en-US" altLang="zh-TW" dirty="0" smtClean="0">
              <a:solidFill>
                <a:srgbClr val="C00000"/>
              </a:solidFill>
              <a:latin typeface="華康儷中宋" panose="02020509000000000000" pitchFamily="49" charset="-120"/>
              <a:ea typeface="華康儷中宋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92387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>
                <a:solidFill>
                  <a:srgbClr val="C0504D">
                    <a:lumMod val="50000"/>
                  </a:srgbClr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>二信高中</a:t>
            </a:r>
            <a:r>
              <a:rPr lang="en-US" altLang="zh-TW" sz="4000" dirty="0">
                <a:solidFill>
                  <a:srgbClr val="C0504D">
                    <a:lumMod val="50000"/>
                  </a:srgbClr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>-</a:t>
            </a:r>
            <a:r>
              <a:rPr lang="zh-TW" altLang="en-US" sz="4000" dirty="0">
                <a:solidFill>
                  <a:srgbClr val="C0504D">
                    <a:lumMod val="50000"/>
                  </a:srgbClr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>應用外語科</a:t>
            </a:r>
            <a:endParaRPr lang="zh-TW" altLang="en-US" sz="4000" dirty="0">
              <a:solidFill>
                <a:srgbClr val="C0504D">
                  <a:lumMod val="50000"/>
                </a:srgbClr>
              </a:solidFill>
              <a:latin typeface="華康儷中宋" panose="02020509000000000000" pitchFamily="49" charset="-120"/>
              <a:ea typeface="華康儷中宋" panose="02020509000000000000" pitchFamily="49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93096"/>
          </a:xfrm>
        </p:spPr>
        <p:txBody>
          <a:bodyPr>
            <a:normAutofit/>
          </a:bodyPr>
          <a:lstStyle/>
          <a:p>
            <a:pPr lvl="0">
              <a:lnSpc>
                <a:spcPts val="4500"/>
              </a:lnSpc>
              <a:spcBef>
                <a:spcPts val="0"/>
              </a:spcBef>
            </a:pPr>
            <a:r>
              <a:rPr lang="zh-TW" altLang="en-US" dirty="0" smtClean="0">
                <a:solidFill>
                  <a:srgbClr val="C00000"/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>邀請二信高中教師</a:t>
            </a:r>
            <a:r>
              <a:rPr lang="zh-TW" altLang="en-US" dirty="0">
                <a:solidFill>
                  <a:srgbClr val="C00000"/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>介紹</a:t>
            </a:r>
            <a:r>
              <a:rPr lang="en-US" altLang="zh-TW" dirty="0">
                <a:solidFill>
                  <a:srgbClr val="C00000"/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>(</a:t>
            </a:r>
            <a:r>
              <a:rPr lang="zh-TW" altLang="en-US" dirty="0">
                <a:solidFill>
                  <a:srgbClr val="C00000"/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>校內教師協同教學</a:t>
            </a:r>
            <a:r>
              <a:rPr lang="en-US" altLang="zh-TW" dirty="0">
                <a:solidFill>
                  <a:srgbClr val="C00000"/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>)</a:t>
            </a:r>
            <a:r>
              <a:rPr lang="zh-TW" altLang="en-US" dirty="0">
                <a:solidFill>
                  <a:srgbClr val="C00000"/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>特色</a:t>
            </a:r>
            <a:r>
              <a:rPr lang="zh-TW" altLang="en-US" dirty="0" smtClean="0">
                <a:solidFill>
                  <a:srgbClr val="C00000"/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>課程</a:t>
            </a:r>
            <a:r>
              <a:rPr lang="en-US" altLang="zh-TW" dirty="0" smtClean="0">
                <a:solidFill>
                  <a:srgbClr val="C00000"/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>(</a:t>
            </a:r>
            <a:r>
              <a:rPr lang="zh-TW" altLang="en-US" dirty="0" smtClean="0">
                <a:solidFill>
                  <a:srgbClr val="C00000"/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>英文組、日文組</a:t>
            </a:r>
            <a:r>
              <a:rPr lang="en-US" altLang="zh-TW" dirty="0" smtClean="0">
                <a:solidFill>
                  <a:srgbClr val="C00000"/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>)</a:t>
            </a:r>
            <a:endParaRPr lang="en-US" altLang="zh-TW" dirty="0">
              <a:solidFill>
                <a:srgbClr val="C00000"/>
              </a:solidFill>
              <a:latin typeface="華康儷中宋" panose="02020509000000000000" pitchFamily="49" charset="-120"/>
              <a:ea typeface="華康儷中宋" panose="02020509000000000000" pitchFamily="49" charset="-120"/>
            </a:endParaRPr>
          </a:p>
          <a:p>
            <a:pPr lvl="0">
              <a:lnSpc>
                <a:spcPts val="4500"/>
              </a:lnSpc>
              <a:spcBef>
                <a:spcPts val="0"/>
              </a:spcBef>
            </a:pPr>
            <a:r>
              <a:rPr lang="zh-TW" altLang="en-US" dirty="0" smtClean="0">
                <a:solidFill>
                  <a:srgbClr val="C00000"/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>邀請</a:t>
            </a:r>
            <a:r>
              <a:rPr lang="zh-TW" altLang="en-US" dirty="0" smtClean="0">
                <a:solidFill>
                  <a:srgbClr val="C00000"/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>分享日本</a:t>
            </a:r>
            <a:r>
              <a:rPr lang="zh-TW" altLang="en-US" dirty="0" smtClean="0">
                <a:solidFill>
                  <a:srgbClr val="C00000"/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>動漫配音課程</a:t>
            </a:r>
            <a:endParaRPr lang="en-US" altLang="zh-TW" dirty="0" smtClean="0">
              <a:solidFill>
                <a:srgbClr val="C00000"/>
              </a:solidFill>
              <a:latin typeface="華康儷中宋" panose="02020509000000000000" pitchFamily="49" charset="-120"/>
              <a:ea typeface="華康儷中宋" panose="02020509000000000000" pitchFamily="49" charset="-120"/>
            </a:endParaRPr>
          </a:p>
          <a:p>
            <a:pPr lvl="0">
              <a:lnSpc>
                <a:spcPts val="4500"/>
              </a:lnSpc>
              <a:spcBef>
                <a:spcPts val="0"/>
              </a:spcBef>
            </a:pPr>
            <a:r>
              <a:rPr lang="zh-TW" altLang="en-US" dirty="0" smtClean="0">
                <a:solidFill>
                  <a:srgbClr val="C00000"/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>帶領學生實作體驗英文</a:t>
            </a:r>
            <a:r>
              <a:rPr lang="en-US" altLang="zh-TW" dirty="0" smtClean="0">
                <a:solidFill>
                  <a:srgbClr val="C00000"/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>(</a:t>
            </a:r>
            <a:r>
              <a:rPr lang="zh-TW" altLang="en-US" dirty="0" smtClean="0">
                <a:solidFill>
                  <a:srgbClr val="C00000"/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>日本</a:t>
            </a:r>
            <a:r>
              <a:rPr lang="en-US" altLang="zh-TW" dirty="0" smtClean="0">
                <a:solidFill>
                  <a:srgbClr val="C00000"/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>)</a:t>
            </a:r>
            <a:r>
              <a:rPr lang="zh-TW" altLang="en-US" dirty="0" smtClean="0">
                <a:solidFill>
                  <a:srgbClr val="C00000"/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>配音課程</a:t>
            </a:r>
            <a:endParaRPr lang="zh-TW" altLang="en-US" dirty="0">
              <a:solidFill>
                <a:srgbClr val="C00000"/>
              </a:solidFill>
              <a:latin typeface="華康儷中宋" panose="02020509000000000000" pitchFamily="49" charset="-120"/>
              <a:ea typeface="華康儷中宋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34938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397</TotalTime>
  <Words>465</Words>
  <Application>Microsoft Office PowerPoint</Application>
  <PresentationFormat>如螢幕大小 (4:3)</PresentationFormat>
  <Paragraphs>55</Paragraphs>
  <Slides>12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3" baseType="lpstr">
      <vt:lpstr>Office 佈景主題</vt:lpstr>
      <vt:lpstr>基隆市南榮國中108學年實驗教育 八上多元進路試探課程 外語群</vt:lpstr>
      <vt:lpstr>八上實驗教育多元進路探索課程 外語職群介紹</vt:lpstr>
      <vt:lpstr>八上實驗教育多元進路探索課程 外語群介紹</vt:lpstr>
      <vt:lpstr>外語群科介紹</vt:lpstr>
      <vt:lpstr>PowerPoint 簡報</vt:lpstr>
      <vt:lpstr>八上實驗教育多元進路探索課程 外語群介紹</vt:lpstr>
      <vt:lpstr>八上實驗教育多元進路探索課程 外語群介紹</vt:lpstr>
      <vt:lpstr>瑞芳高工-應用外語科介紹</vt:lpstr>
      <vt:lpstr>二信高中-應用外語科</vt:lpstr>
      <vt:lpstr>光隆家商-應用外語科</vt:lpstr>
      <vt:lpstr>康寧大學-應用外語科</vt:lpstr>
      <vt:lpstr>多元評量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基隆市南榮國中108學年實驗教育七上多元進路試探課程 食品群</dc:title>
  <dc:creator>user</dc:creator>
  <cp:lastModifiedBy>user</cp:lastModifiedBy>
  <cp:revision>12</cp:revision>
  <dcterms:created xsi:type="dcterms:W3CDTF">2018-09-03T11:39:58Z</dcterms:created>
  <dcterms:modified xsi:type="dcterms:W3CDTF">2018-10-14T08:14:33Z</dcterms:modified>
</cp:coreProperties>
</file>